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16"/>
  </p:notesMasterIdLst>
  <p:handoutMasterIdLst>
    <p:handoutMasterId r:id="rId217"/>
  </p:handoutMasterIdLst>
  <p:sldIdLst>
    <p:sldId id="256" r:id="rId5"/>
    <p:sldId id="497" r:id="rId6"/>
    <p:sldId id="464" r:id="rId7"/>
    <p:sldId id="543" r:id="rId8"/>
    <p:sldId id="259" r:id="rId9"/>
    <p:sldId id="463" r:id="rId10"/>
    <p:sldId id="455" r:id="rId11"/>
    <p:sldId id="456" r:id="rId12"/>
    <p:sldId id="466" r:id="rId13"/>
    <p:sldId id="477" r:id="rId14"/>
    <p:sldId id="264" r:id="rId15"/>
    <p:sldId id="265" r:id="rId16"/>
    <p:sldId id="274" r:id="rId17"/>
    <p:sldId id="275" r:id="rId18"/>
    <p:sldId id="273" r:id="rId19"/>
    <p:sldId id="276" r:id="rId20"/>
    <p:sldId id="266" r:id="rId21"/>
    <p:sldId id="277" r:id="rId22"/>
    <p:sldId id="478" r:id="rId23"/>
    <p:sldId id="479" r:id="rId24"/>
    <p:sldId id="280" r:id="rId25"/>
    <p:sldId id="445" r:id="rId26"/>
    <p:sldId id="480" r:id="rId27"/>
    <p:sldId id="281" r:id="rId28"/>
    <p:sldId id="267" r:id="rId29"/>
    <p:sldId id="493" r:id="rId30"/>
    <p:sldId id="446" r:id="rId31"/>
    <p:sldId id="282" r:id="rId32"/>
    <p:sldId id="283" r:id="rId33"/>
    <p:sldId id="284" r:id="rId34"/>
    <p:sldId id="285" r:id="rId35"/>
    <p:sldId id="467" r:id="rId36"/>
    <p:sldId id="468" r:id="rId37"/>
    <p:sldId id="469" r:id="rId38"/>
    <p:sldId id="470" r:id="rId39"/>
    <p:sldId id="286" r:id="rId40"/>
    <p:sldId id="287" r:id="rId41"/>
    <p:sldId id="288" r:id="rId42"/>
    <p:sldId id="289" r:id="rId43"/>
    <p:sldId id="292" r:id="rId44"/>
    <p:sldId id="293" r:id="rId45"/>
    <p:sldId id="294" r:id="rId46"/>
    <p:sldId id="443" r:id="rId47"/>
    <p:sldId id="296" r:id="rId48"/>
    <p:sldId id="471" r:id="rId49"/>
    <p:sldId id="472" r:id="rId50"/>
    <p:sldId id="300" r:id="rId51"/>
    <p:sldId id="301" r:id="rId52"/>
    <p:sldId id="473" r:id="rId53"/>
    <p:sldId id="302" r:id="rId54"/>
    <p:sldId id="303" r:id="rId55"/>
    <p:sldId id="475" r:id="rId56"/>
    <p:sldId id="474" r:id="rId57"/>
    <p:sldId id="269" r:id="rId58"/>
    <p:sldId id="448" r:id="rId59"/>
    <p:sldId id="481" r:id="rId60"/>
    <p:sldId id="310" r:id="rId61"/>
    <p:sldId id="311" r:id="rId62"/>
    <p:sldId id="312" r:id="rId63"/>
    <p:sldId id="313" r:id="rId64"/>
    <p:sldId id="482" r:id="rId65"/>
    <p:sldId id="314" r:id="rId66"/>
    <p:sldId id="315" r:id="rId67"/>
    <p:sldId id="483" r:id="rId68"/>
    <p:sldId id="490" r:id="rId69"/>
    <p:sldId id="484" r:id="rId70"/>
    <p:sldId id="485" r:id="rId71"/>
    <p:sldId id="486" r:id="rId72"/>
    <p:sldId id="487" r:id="rId73"/>
    <p:sldId id="491" r:id="rId74"/>
    <p:sldId id="488" r:id="rId75"/>
    <p:sldId id="489" r:id="rId76"/>
    <p:sldId id="270" r:id="rId77"/>
    <p:sldId id="492" r:id="rId78"/>
    <p:sldId id="316" r:id="rId79"/>
    <p:sldId id="317" r:id="rId80"/>
    <p:sldId id="318" r:id="rId81"/>
    <p:sldId id="444" r:id="rId82"/>
    <p:sldId id="319" r:id="rId83"/>
    <p:sldId id="438" r:id="rId84"/>
    <p:sldId id="320" r:id="rId85"/>
    <p:sldId id="271" r:id="rId86"/>
    <p:sldId id="496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437" r:id="rId95"/>
    <p:sldId id="494" r:id="rId96"/>
    <p:sldId id="329" r:id="rId97"/>
    <p:sldId id="272" r:id="rId98"/>
    <p:sldId id="495" r:id="rId99"/>
    <p:sldId id="330" r:id="rId100"/>
    <p:sldId id="331" r:id="rId101"/>
    <p:sldId id="332" r:id="rId102"/>
    <p:sldId id="333" r:id="rId103"/>
    <p:sldId id="334" r:id="rId104"/>
    <p:sldId id="335" r:id="rId105"/>
    <p:sldId id="336" r:id="rId106"/>
    <p:sldId id="337" r:id="rId107"/>
    <p:sldId id="340" r:id="rId108"/>
    <p:sldId id="536" r:id="rId109"/>
    <p:sldId id="452" r:id="rId110"/>
    <p:sldId id="365" r:id="rId111"/>
    <p:sldId id="366" r:id="rId112"/>
    <p:sldId id="367" r:id="rId113"/>
    <p:sldId id="458" r:id="rId114"/>
    <p:sldId id="459" r:id="rId115"/>
    <p:sldId id="460" r:id="rId116"/>
    <p:sldId id="461" r:id="rId117"/>
    <p:sldId id="462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519" r:id="rId135"/>
    <p:sldId id="524" r:id="rId136"/>
    <p:sldId id="385" r:id="rId137"/>
    <p:sldId id="520" r:id="rId138"/>
    <p:sldId id="521" r:id="rId139"/>
    <p:sldId id="522" r:id="rId140"/>
    <p:sldId id="341" r:id="rId141"/>
    <p:sldId id="537" r:id="rId142"/>
    <p:sldId id="386" r:id="rId143"/>
    <p:sldId id="387" r:id="rId144"/>
    <p:sldId id="388" r:id="rId145"/>
    <p:sldId id="389" r:id="rId146"/>
    <p:sldId id="397" r:id="rId147"/>
    <p:sldId id="390" r:id="rId148"/>
    <p:sldId id="391" r:id="rId149"/>
    <p:sldId id="393" r:id="rId150"/>
    <p:sldId id="394" r:id="rId151"/>
    <p:sldId id="342" r:id="rId152"/>
    <p:sldId id="396" r:id="rId153"/>
    <p:sldId id="395" r:id="rId154"/>
    <p:sldId id="398" r:id="rId155"/>
    <p:sldId id="399" r:id="rId156"/>
    <p:sldId id="400" r:id="rId157"/>
    <p:sldId id="401" r:id="rId158"/>
    <p:sldId id="498" r:id="rId159"/>
    <p:sldId id="499" r:id="rId160"/>
    <p:sldId id="500" r:id="rId161"/>
    <p:sldId id="501" r:id="rId162"/>
    <p:sldId id="502" r:id="rId163"/>
    <p:sldId id="503" r:id="rId164"/>
    <p:sldId id="504" r:id="rId165"/>
    <p:sldId id="505" r:id="rId166"/>
    <p:sldId id="506" r:id="rId167"/>
    <p:sldId id="507" r:id="rId168"/>
    <p:sldId id="508" r:id="rId169"/>
    <p:sldId id="512" r:id="rId170"/>
    <p:sldId id="513" r:id="rId171"/>
    <p:sldId id="514" r:id="rId172"/>
    <p:sldId id="541" r:id="rId173"/>
    <p:sldId id="517" r:id="rId174"/>
    <p:sldId id="518" r:id="rId175"/>
    <p:sldId id="535" r:id="rId176"/>
    <p:sldId id="526" r:id="rId177"/>
    <p:sldId id="527" r:id="rId178"/>
    <p:sldId id="528" r:id="rId179"/>
    <p:sldId id="529" r:id="rId180"/>
    <p:sldId id="530" r:id="rId181"/>
    <p:sldId id="531" r:id="rId182"/>
    <p:sldId id="532" r:id="rId183"/>
    <p:sldId id="533" r:id="rId184"/>
    <p:sldId id="534" r:id="rId185"/>
    <p:sldId id="344" r:id="rId186"/>
    <p:sldId id="542" r:id="rId187"/>
    <p:sldId id="406" r:id="rId188"/>
    <p:sldId id="407" r:id="rId189"/>
    <p:sldId id="408" r:id="rId190"/>
    <p:sldId id="409" r:id="rId191"/>
    <p:sldId id="410" r:id="rId192"/>
    <p:sldId id="411" r:id="rId193"/>
    <p:sldId id="413" r:id="rId194"/>
    <p:sldId id="412" r:id="rId195"/>
    <p:sldId id="345" r:id="rId196"/>
    <p:sldId id="415" r:id="rId197"/>
    <p:sldId id="416" r:id="rId198"/>
    <p:sldId id="417" r:id="rId199"/>
    <p:sldId id="418" r:id="rId200"/>
    <p:sldId id="419" r:id="rId201"/>
    <p:sldId id="420" r:id="rId202"/>
    <p:sldId id="421" r:id="rId203"/>
    <p:sldId id="476" r:id="rId204"/>
    <p:sldId id="422" r:id="rId205"/>
    <p:sldId id="423" r:id="rId206"/>
    <p:sldId id="424" r:id="rId207"/>
    <p:sldId id="346" r:id="rId208"/>
    <p:sldId id="425" r:id="rId209"/>
    <p:sldId id="435" r:id="rId210"/>
    <p:sldId id="436" r:id="rId211"/>
    <p:sldId id="427" r:id="rId212"/>
    <p:sldId id="428" r:id="rId213"/>
    <p:sldId id="429" r:id="rId214"/>
    <p:sldId id="430" r:id="rId21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99" autoAdjust="0"/>
    <p:restoredTop sz="94671" autoAdjust="0"/>
  </p:normalViewPr>
  <p:slideViewPr>
    <p:cSldViewPr snapToGrid="0">
      <p:cViewPr varScale="1">
        <p:scale>
          <a:sx n="126" d="100"/>
          <a:sy n="126" d="100"/>
        </p:scale>
        <p:origin x="-1170" y="-102"/>
      </p:cViewPr>
      <p:guideLst>
        <p:guide orient="horz" pos="4319"/>
        <p:guide pos="54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16" Type="http://schemas.openxmlformats.org/officeDocument/2006/relationships/notesMaster" Target="notesMasters/notesMaster1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01" Type="http://schemas.openxmlformats.org/officeDocument/2006/relationships/slide" Target="slides/slide197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73.xml"/><Relationship Id="rId18" Type="http://schemas.openxmlformats.org/officeDocument/2006/relationships/slide" Target="slides/slide137.xml"/><Relationship Id="rId3" Type="http://schemas.openxmlformats.org/officeDocument/2006/relationships/slide" Target="slides/slide3.xml"/><Relationship Id="rId21" Type="http://schemas.openxmlformats.org/officeDocument/2006/relationships/slide" Target="slides/slide172.xml"/><Relationship Id="rId7" Type="http://schemas.openxmlformats.org/officeDocument/2006/relationships/slide" Target="slides/slide7.xml"/><Relationship Id="rId12" Type="http://schemas.openxmlformats.org/officeDocument/2006/relationships/slide" Target="slides/slide64.xml"/><Relationship Id="rId17" Type="http://schemas.openxmlformats.org/officeDocument/2006/relationships/slide" Target="slides/slide131.xml"/><Relationship Id="rId2" Type="http://schemas.openxmlformats.org/officeDocument/2006/relationships/slide" Target="slides/slide2.xml"/><Relationship Id="rId16" Type="http://schemas.openxmlformats.org/officeDocument/2006/relationships/slide" Target="slides/slide104.xml"/><Relationship Id="rId20" Type="http://schemas.openxmlformats.org/officeDocument/2006/relationships/slide" Target="slides/slide155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54.xml"/><Relationship Id="rId24" Type="http://schemas.openxmlformats.org/officeDocument/2006/relationships/slide" Target="slides/slide204.xml"/><Relationship Id="rId5" Type="http://schemas.openxmlformats.org/officeDocument/2006/relationships/slide" Target="slides/slide5.xml"/><Relationship Id="rId15" Type="http://schemas.openxmlformats.org/officeDocument/2006/relationships/slide" Target="slides/slide94.xml"/><Relationship Id="rId23" Type="http://schemas.openxmlformats.org/officeDocument/2006/relationships/slide" Target="slides/slide192.xml"/><Relationship Id="rId10" Type="http://schemas.openxmlformats.org/officeDocument/2006/relationships/slide" Target="slides/slide25.xml"/><Relationship Id="rId19" Type="http://schemas.openxmlformats.org/officeDocument/2006/relationships/slide" Target="slides/slide148.xml"/><Relationship Id="rId4" Type="http://schemas.openxmlformats.org/officeDocument/2006/relationships/slide" Target="slides/slide4.xml"/><Relationship Id="rId9" Type="http://schemas.openxmlformats.org/officeDocument/2006/relationships/slide" Target="slides/slide17.xml"/><Relationship Id="rId14" Type="http://schemas.openxmlformats.org/officeDocument/2006/relationships/slide" Target="slides/slide82.xml"/><Relationship Id="rId22" Type="http://schemas.openxmlformats.org/officeDocument/2006/relationships/slide" Target="slides/slide1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B940B28-5914-4E0D-9E8E-43AD4094CA3C}" type="datetimeFigureOut">
              <a:rPr lang="de-DE" smtClean="0"/>
              <a:t>20.10.2011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87FE302-8607-49DE-AB6D-81C55C02E2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2982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7CFA7C5-8466-4169-90AD-9B52BA167BBD}" type="datetimeFigureOut">
              <a:rPr lang="de-DE" smtClean="0"/>
              <a:pPr/>
              <a:t>20.10.2011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46951B-CCB7-45AA-9616-A87EAA28DDF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066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4022163" y="9722309"/>
            <a:ext cx="3075480" cy="51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97" tIns="49496" rIns="98997" bIns="49496" anchor="b"/>
          <a:lstStyle>
            <a:lvl1pPr defTabSz="9540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40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40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40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40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2332DF34-0916-49A8-AB62-BBABA31A0D90}" type="slidenum">
              <a:rPr lang="de-DE" sz="1300"/>
              <a:pPr algn="r" eaLnBrk="1" hangingPunct="1"/>
              <a:t>10</a:t>
            </a:fld>
            <a:endParaRPr lang="de-DE" sz="1300"/>
          </a:p>
        </p:txBody>
      </p:sp>
      <p:sp>
        <p:nvSpPr>
          <p:cNvPr id="230403" name="Text Box 2"/>
          <p:cNvSpPr txBox="1">
            <a:spLocks noChangeArrowheads="1"/>
          </p:cNvSpPr>
          <p:nvPr/>
        </p:nvSpPr>
        <p:spPr bwMode="auto">
          <a:xfrm>
            <a:off x="910210" y="767638"/>
            <a:ext cx="5278882" cy="38381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4768" tIns="47384" rIns="94768" bIns="4738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30404" name="Rectangle 3"/>
          <p:cNvSpPr>
            <a:spLocks noGrp="1" noChangeArrowheads="1"/>
          </p:cNvSpPr>
          <p:nvPr>
            <p:ph type="body"/>
          </p:nvPr>
        </p:nvSpPr>
        <p:spPr>
          <a:xfrm>
            <a:off x="709599" y="4862792"/>
            <a:ext cx="5676787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484" tIns="47741" rIns="95484" bIns="47741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932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1E0113-9116-4077-B5BD-A337D49A10FA}" type="slidenum">
              <a:rPr lang="de-DE" smtClean="0"/>
              <a:pPr eaLnBrk="1" hangingPunct="1"/>
              <a:t>19</a:t>
            </a:fld>
            <a:endParaRPr lang="de-DE" smtClean="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599" y="4862792"/>
            <a:ext cx="5680103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smtClean="0"/>
              <a:t>Desktop app (not in web browser) 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Rich UI with consistent metaphors </a:t>
            </a:r>
          </a:p>
          <a:p>
            <a:pPr lvl="1" eaLnBrk="1" hangingPunct="1">
              <a:buFontTx/>
              <a:buChar char="•"/>
            </a:pPr>
            <a:r>
              <a:rPr lang="en-GB" smtClean="0"/>
              <a:t>Tight integration with existing Desktop tools (e.g. DnD, System Tray) and third applications (e-Signature tool for OpenX)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Responsive UI (support for concurrent operations; be scalable)</a:t>
            </a:r>
          </a:p>
          <a:p>
            <a:pPr lvl="1" eaLnBrk="1" hangingPunct="1">
              <a:buFontTx/>
              <a:buChar char="•"/>
            </a:pPr>
            <a:endParaRPr lang="en-GB" smtClean="0"/>
          </a:p>
          <a:p>
            <a:pPr eaLnBrk="1" hangingPunct="1">
              <a:buFontTx/>
              <a:buChar char="•"/>
            </a:pPr>
            <a:r>
              <a:rPr lang="en-GB" smtClean="0"/>
              <a:t>Offline execution: </a:t>
            </a:r>
            <a:r>
              <a:rPr lang="en-US" smtClean="0"/>
              <a:t>mechanical engineers at e.g. wind farms</a:t>
            </a:r>
          </a:p>
          <a:p>
            <a:pPr eaLnBrk="1" hangingPunct="1">
              <a:buFontTx/>
              <a:buChar char="•"/>
            </a:pPr>
            <a:endParaRPr lang="en-US" smtClean="0"/>
          </a:p>
          <a:p>
            <a:pPr eaLnBrk="1" hangingPunct="1">
              <a:buFontTx/>
              <a:buChar char="•"/>
            </a:pPr>
            <a:r>
              <a:rPr lang="en-GB" smtClean="0"/>
              <a:t>Local data access: local file system and other devices (printer, card reader)</a:t>
            </a:r>
          </a:p>
          <a:p>
            <a:pPr eaLnBrk="1" hangingPunct="1"/>
            <a:endParaRPr lang="de-DE" smtClean="0"/>
          </a:p>
          <a:p>
            <a:pPr eaLnBrk="1" hangingPunct="1">
              <a:buFontTx/>
              <a:buChar char="•"/>
            </a:pPr>
            <a:r>
              <a:rPr lang="de-DE" smtClean="0"/>
              <a:t>Lower server loads:</a:t>
            </a:r>
          </a:p>
          <a:p>
            <a:pPr lvl="1" eaLnBrk="1" hangingPunct="1">
              <a:buFontTx/>
              <a:buChar char="•"/>
            </a:pPr>
            <a:r>
              <a:rPr lang="de-DE" smtClean="0"/>
              <a:t>Reduced round-trips</a:t>
            </a:r>
          </a:p>
          <a:p>
            <a:pPr lvl="1" eaLnBrk="1" hangingPunct="1">
              <a:buFontTx/>
              <a:buChar char="•"/>
            </a:pPr>
            <a:r>
              <a:rPr lang="de-DE" smtClean="0"/>
              <a:t>No need to render GUI on the server</a:t>
            </a:r>
          </a:p>
          <a:p>
            <a:pPr lvl="1" eaLnBrk="1" hangingPunct="1">
              <a:buFontTx/>
              <a:buChar char="•"/>
            </a:pPr>
            <a:r>
              <a:rPr lang="de-DE" smtClean="0"/>
              <a:t>Some logic can be extracted to client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7A5261-BEA0-4BA0-BBFB-CC33A4AE14E4}" type="slidenum">
              <a:rPr lang="de-DE" smtClean="0"/>
              <a:pPr eaLnBrk="1" hangingPunct="1"/>
              <a:t>20</a:t>
            </a:fld>
            <a:endParaRPr lang="de-DE" smtClean="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599" y="4862792"/>
            <a:ext cx="5680103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OSS = Open Source Software</a:t>
            </a:r>
          </a:p>
          <a:p>
            <a:pPr eaLnBrk="1" hangingPunct="1"/>
            <a:r>
              <a:rPr lang="en-GB" b="1" smtClean="0"/>
              <a:t>open-source framework: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It’s much easier to find out why something is crashing or not behaving as you expect if you can step into it with a debugger.</a:t>
            </a:r>
          </a:p>
          <a:p>
            <a:pPr lvl="1" eaLnBrk="1" hangingPunct="1">
              <a:buFontTx/>
              <a:buChar char="•"/>
            </a:pPr>
            <a:r>
              <a:rPr lang="en-GB" smtClean="0"/>
              <a:t>Source code is the ultimate documentation.</a:t>
            </a:r>
          </a:p>
          <a:p>
            <a:pPr lvl="1" eaLnBrk="1" hangingPunct="1">
              <a:buFontTx/>
              <a:buChar char="•"/>
            </a:pPr>
            <a:r>
              <a:rPr lang="en-GB" smtClean="0"/>
              <a:t>There is often something you need to change about the software to meet your particular needs. </a:t>
            </a:r>
            <a:br>
              <a:rPr lang="en-GB" smtClean="0"/>
            </a:br>
            <a:r>
              <a:rPr lang="en-GB" smtClean="0"/>
              <a:t>Being able to change the source and — this is important — </a:t>
            </a:r>
            <a:r>
              <a:rPr lang="en-GB" b="1" smtClean="0"/>
              <a:t>redistribute those changes with your product</a:t>
            </a:r>
            <a:r>
              <a:rPr lang="en-GB" smtClean="0"/>
              <a:t> gives you the flexibility to adapt to new requirements. </a:t>
            </a:r>
            <a:endParaRPr lang="de-DE" smtClean="0"/>
          </a:p>
          <a:p>
            <a:pPr eaLnBrk="1" hangingPunct="1">
              <a:buFontTx/>
              <a:buChar char="•"/>
            </a:pPr>
            <a:r>
              <a:rPr lang="de-DE" smtClean="0"/>
              <a:t>Support</a:t>
            </a:r>
          </a:p>
          <a:p>
            <a:pPr lvl="1" eaLnBrk="1" hangingPunct="1">
              <a:buFontTx/>
              <a:buChar char="•"/>
            </a:pPr>
            <a:r>
              <a:rPr lang="en-GB" smtClean="0"/>
              <a:t>How many of you have called technical support for help with using some complicated technical library?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We’re developers, and we want to </a:t>
            </a:r>
            <a:r>
              <a:rPr lang="en-GB" b="1" smtClean="0"/>
              <a:t>talk to other developers</a:t>
            </a:r>
            <a:r>
              <a:rPr lang="en-GB" smtClean="0"/>
              <a:t>, not some front-line support people reading from a script (“Have you tried rebooting?”).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With most open-source projects, the developers and the users of the software provide the support.</a:t>
            </a:r>
            <a:endParaRPr lang="de-DE" smtClean="0"/>
          </a:p>
          <a:p>
            <a:pPr eaLnBrk="1" hangingPunct="1">
              <a:buFontTx/>
              <a:buChar char="•"/>
            </a:pPr>
            <a:r>
              <a:rPr lang="de-DE" smtClean="0"/>
              <a:t>License</a:t>
            </a:r>
          </a:p>
          <a:p>
            <a:pPr lvl="1" eaLnBrk="1" hangingPunct="1">
              <a:buFontTx/>
              <a:buChar char="•"/>
            </a:pPr>
            <a:r>
              <a:rPr lang="en-GB" smtClean="0"/>
              <a:t>Licenses that place restrictions on how the software can be used are often not acceptable for commercial development.</a:t>
            </a:r>
            <a:endParaRPr lang="de-DE" smtClean="0"/>
          </a:p>
          <a:p>
            <a:pPr lvl="1" eaLnBrk="1" hangingPunct="1">
              <a:buFontTx/>
              <a:buChar char="•"/>
            </a:pPr>
            <a:r>
              <a:rPr lang="en-GB" smtClean="0"/>
              <a:t>The Eclipse license allows royalty-free use of the code in </a:t>
            </a:r>
            <a:r>
              <a:rPr lang="en-GB" b="1" smtClean="0"/>
              <a:t>commercial</a:t>
            </a:r>
            <a:r>
              <a:rPr lang="en-GB" smtClean="0"/>
              <a:t> or </a:t>
            </a:r>
            <a:r>
              <a:rPr lang="en-GB" b="1" smtClean="0"/>
              <a:t>non-commercial</a:t>
            </a:r>
            <a:r>
              <a:rPr lang="en-GB" smtClean="0"/>
              <a:t>, </a:t>
            </a:r>
            <a:r>
              <a:rPr lang="en-GB" b="1" smtClean="0"/>
              <a:t>open-</a:t>
            </a:r>
            <a:r>
              <a:rPr lang="en-GB" smtClean="0"/>
              <a:t> or </a:t>
            </a:r>
            <a:r>
              <a:rPr lang="en-GB" b="1" smtClean="0"/>
              <a:t>closed-</a:t>
            </a:r>
            <a:r>
              <a:rPr lang="en-GB" smtClean="0"/>
              <a:t>source projects.</a:t>
            </a:r>
            <a:endParaRPr lang="de-DE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87EFA3-F3A9-45A6-AE30-BECA2AEA7F28}" type="slidenum">
              <a:rPr lang="de-DE" smtClean="0"/>
              <a:pPr eaLnBrk="1" hangingPunct="1"/>
              <a:t>23</a:t>
            </a:fld>
            <a:endParaRPr lang="de-DE" smtClean="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599" y="4862792"/>
            <a:ext cx="5680103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Plugins are, in fact, Eclipse components</a:t>
            </a:r>
          </a:p>
          <a:p>
            <a:pPr eaLnBrk="1" hangingPunct="1"/>
            <a:r>
              <a:rPr lang="en-US" smtClean="0"/>
              <a:t>Each plugin is a OSGi bundle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01331D-A4AC-4269-8EE9-64AFE628901C}" type="slidenum">
              <a:rPr lang="de-DE" smtClean="0"/>
              <a:pPr eaLnBrk="1" hangingPunct="1"/>
              <a:t>56</a:t>
            </a:fld>
            <a:endParaRPr lang="de-DE" smtClean="0"/>
          </a:p>
        </p:txBody>
      </p:sp>
      <p:sp>
        <p:nvSpPr>
          <p:cNvPr id="290819" name="Text Box 2"/>
          <p:cNvSpPr txBox="1">
            <a:spLocks noChangeArrowheads="1"/>
          </p:cNvSpPr>
          <p:nvPr/>
        </p:nvSpPr>
        <p:spPr bwMode="auto">
          <a:xfrm>
            <a:off x="1182112" y="767638"/>
            <a:ext cx="4733419" cy="383982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768" tIns="47384" rIns="94768" bIns="4738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90820" name="Rectangle 3"/>
          <p:cNvSpPr>
            <a:spLocks noGrp="1" noChangeArrowheads="1"/>
          </p:cNvSpPr>
          <p:nvPr>
            <p:ph type="body"/>
          </p:nvPr>
        </p:nvSpPr>
        <p:spPr>
          <a:xfrm>
            <a:off x="709599" y="4862792"/>
            <a:ext cx="5676787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484" tIns="47741" rIns="95484" bIns="47741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D42A93-F355-4E75-A740-36E14F2DAC5D}" type="slidenum">
              <a:rPr lang="de-DE" smtClean="0"/>
              <a:pPr eaLnBrk="1" hangingPunct="1"/>
              <a:t>61</a:t>
            </a:fld>
            <a:endParaRPr lang="de-DE" smtClean="0"/>
          </a:p>
        </p:txBody>
      </p:sp>
      <p:sp>
        <p:nvSpPr>
          <p:cNvPr id="300035" name="Text Box 2"/>
          <p:cNvSpPr txBox="1">
            <a:spLocks noChangeArrowheads="1"/>
          </p:cNvSpPr>
          <p:nvPr/>
        </p:nvSpPr>
        <p:spPr bwMode="auto">
          <a:xfrm>
            <a:off x="1182112" y="767638"/>
            <a:ext cx="4733419" cy="383982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768" tIns="47384" rIns="94768" bIns="4738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0036" name="Rectangle 3"/>
          <p:cNvSpPr>
            <a:spLocks noGrp="1" noChangeArrowheads="1"/>
          </p:cNvSpPr>
          <p:nvPr>
            <p:ph type="body"/>
          </p:nvPr>
        </p:nvSpPr>
        <p:spPr>
          <a:xfrm>
            <a:off x="709599" y="4862792"/>
            <a:ext cx="5676787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484" tIns="47741" rIns="95484" bIns="47741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81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69993" indent="-29615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4605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58447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2289" indent="-236921" defTabSz="98881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06131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79974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3816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7658" indent="-236921" defTabSz="9888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784C9B4-ED78-4801-8374-979B7E571929}" type="slidenum">
              <a:rPr lang="de-DE" smtClean="0"/>
              <a:pPr eaLnBrk="1" hangingPunct="1"/>
              <a:t>70</a:t>
            </a:fld>
            <a:endParaRPr lang="de-DE" smtClean="0"/>
          </a:p>
        </p:txBody>
      </p:sp>
      <p:sp>
        <p:nvSpPr>
          <p:cNvPr id="325635" name="Text Box 2"/>
          <p:cNvSpPr txBox="1">
            <a:spLocks noChangeArrowheads="1"/>
          </p:cNvSpPr>
          <p:nvPr/>
        </p:nvSpPr>
        <p:spPr bwMode="auto">
          <a:xfrm>
            <a:off x="1182112" y="767638"/>
            <a:ext cx="4733419" cy="383982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768" tIns="47384" rIns="94768" bIns="47384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5636" name="Rectangle 3"/>
          <p:cNvSpPr>
            <a:spLocks noGrp="1" noChangeArrowheads="1"/>
          </p:cNvSpPr>
          <p:nvPr>
            <p:ph type="body"/>
          </p:nvPr>
        </p:nvSpPr>
        <p:spPr>
          <a:xfrm>
            <a:off x="709599" y="4862792"/>
            <a:ext cx="5676787" cy="46041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484" tIns="47741" rIns="95484" bIns="47741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CC2CD-666B-452A-A0E4-89F5CFD96D4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36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Grafik 16" descr="eta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937198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Grafik 11" descr="eta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937198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Grafik 10" descr="eta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5937198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91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Grafik 10" descr="eta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937198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  <p:sldLayoutId id="2147483690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lipse.org/articles/article.php?file=Article-CustomDrawingTableAndTreeItems/index.html" TargetMode="External"/><Relationship Id="rId3" Type="http://schemas.openxmlformats.org/officeDocument/2006/relationships/hyperlink" Target="http://www.eclipse.org/swt/snippets/" TargetMode="External"/><Relationship Id="rId7" Type="http://schemas.openxmlformats.org/officeDocument/2006/relationships/hyperlink" Target="http://www.eclipse.org/articles/Article-SWT-DND/DND-in-SWT.html" TargetMode="External"/><Relationship Id="rId2" Type="http://schemas.openxmlformats.org/officeDocument/2006/relationships/hyperlink" Target="http://www.eclipse.org/sw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eclipse.org/articles/Article-Writing%20Your%20Own%20Widget/Writing%20Your%20Own%20Widget.htm" TargetMode="External"/><Relationship Id="rId5" Type="http://schemas.openxmlformats.org/officeDocument/2006/relationships/hyperlink" Target="http://www.eclipse.org/articles/swt-design-2/swt-design-2.html" TargetMode="External"/><Relationship Id="rId4" Type="http://schemas.openxmlformats.org/officeDocument/2006/relationships/hyperlink" Target="http://www.eclipse.org/articles/Article-SWT-Design-1/SWT-Design-1.html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eclipse.org/index.php/JFaceSnippets" TargetMode="Externa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Command_Core_Expressions" TargetMode="External"/><Relationship Id="rId2" Type="http://schemas.openxmlformats.org/officeDocument/2006/relationships/hyperlink" Target="http://wiki.eclipse.org/Platform_Command_Framework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iki.eclipse.org/Menus_Extension_Mapping" TargetMode="External"/><Relationship Id="rId4" Type="http://schemas.openxmlformats.org/officeDocument/2006/relationships/hyperlink" Target="http://wiki.eclipse.org/Menu_Contributions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articles/Article-Internationalization/how2I18n.html" TargetMode="External"/><Relationship Id="rId2" Type="http://schemas.openxmlformats.org/officeDocument/2006/relationships/hyperlink" Target="http://babel.eclipse.or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eclipse.org/articles/Article-TVT/how2TestI18n.html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://dev.eclipse.org/viewcvs/index.cgi/org.eclipse.test/testframework.html?revision=HEAD" TargetMode="External"/><Relationship Id="rId2" Type="http://schemas.openxmlformats.org/officeDocument/2006/relationships/hyperlink" Target="http://rcpquickstart.com/2007/06/20/unit-testing-plug-ins-with-fragments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nd/2.0/de/deed.en_U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index.php/Rich_Client_Platform" TargetMode="External"/><Relationship Id="rId2" Type="http://schemas.openxmlformats.org/officeDocument/2006/relationships/hyperlink" Target="http://www.eclipse.org/downloads/download.php?file=/technology/phoenix/talks/WhatIsEclipse-v2.odp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parleys.com/display/PARLEYS/Home" TargetMode="External"/><Relationship Id="rId5" Type="http://schemas.openxmlformats.org/officeDocument/2006/relationships/hyperlink" Target="http://www.eclipse.org/articles" TargetMode="External"/><Relationship Id="rId4" Type="http://schemas.openxmlformats.org/officeDocument/2006/relationships/hyperlink" Target="http://wiki.eclipse.org/index.php/RCP_FA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sgi.org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hinkarenko@suprematic.ne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ristov@suprematic.ne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tiff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articles/Article-UI-Workbench/workbench.html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zone.com/articles/extensions-vs-services/" TargetMode="Externa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with </a:t>
            </a:r>
            <a:br>
              <a:rPr lang="en-US" dirty="0" smtClean="0"/>
            </a:br>
            <a:r>
              <a:rPr lang="en-US" dirty="0" smtClean="0"/>
              <a:t>Eclipse Rich Client </a:t>
            </a:r>
            <a:r>
              <a:rPr lang="en-US" dirty="0" smtClean="0"/>
              <a:t>Platform (RCP)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CITY, COMPANY</a:t>
            </a:r>
            <a:br>
              <a:rPr lang="en-US" dirty="0" smtClean="0"/>
            </a:br>
            <a:r>
              <a:rPr lang="en-US" dirty="0" smtClean="0"/>
              <a:t>Trainer</a:t>
            </a:r>
            <a:r>
              <a:rPr lang="en-US" dirty="0"/>
              <a:t>: </a:t>
            </a:r>
            <a:r>
              <a:rPr lang="en-US" dirty="0" smtClean="0"/>
              <a:t>TRAINER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4"/>
          <p:cNvSpPr txBox="1">
            <a:spLocks noGrp="1"/>
          </p:cNvSpPr>
          <p:nvPr/>
        </p:nvSpPr>
        <p:spPr bwMode="auto">
          <a:xfrm>
            <a:off x="7812088" y="6507163"/>
            <a:ext cx="874712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D7253A6-694E-40A2-8709-07D3E87D15EC}" type="slidenum">
              <a:rPr lang="de-DE" sz="1000">
                <a:solidFill>
                  <a:srgbClr val="333333"/>
                </a:solidFill>
              </a:rPr>
              <a:pPr algn="r" eaLnBrk="1" hangingPunct="1"/>
              <a:t>10</a:t>
            </a:fld>
            <a:endParaRPr lang="de-DE" sz="1000">
              <a:solidFill>
                <a:srgbClr val="333333"/>
              </a:solidFill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 lIns="90000" tIns="46800" rIns="90000" bIns="46800">
            <a:spAutoFit/>
          </a:bodyPr>
          <a:lstStyle/>
          <a:p>
            <a:pPr marL="339725" indent="-339725" defTabSz="449263" eaLnBrk="1" hangingPunct="1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We try to teach the basic concepts and patterns</a:t>
            </a:r>
          </a:p>
          <a:p>
            <a:pPr marL="339725" indent="-339725" defTabSz="449263" eaLnBrk="1" hangingPunct="1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Slides only a guideline for the training</a:t>
            </a:r>
          </a:p>
          <a:p>
            <a:pPr marL="339725" indent="-339725" defTabSz="449263" eaLnBrk="1" hangingPunct="1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Labs: „learning by doing“</a:t>
            </a:r>
          </a:p>
          <a:p>
            <a:pPr lvl="1" defTabSz="449263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Approximately 40% Theory, 60% Labs</a:t>
            </a:r>
          </a:p>
          <a:p>
            <a:pPr marL="339725" indent="-339725" defTabSz="449263" eaLnBrk="1" hangingPunct="1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Use sources of Eclipse as a learning- and solution-example</a:t>
            </a:r>
          </a:p>
          <a:p>
            <a:pPr marL="339725" indent="-339725" defTabSz="449263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Learn to work effectively in Eclipse IDE</a:t>
            </a:r>
          </a:p>
          <a:p>
            <a:pPr lvl="1" defTabSz="449263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Shortcuts</a:t>
            </a:r>
          </a:p>
          <a:p>
            <a:pPr lvl="1" defTabSz="449263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Tips &amp; Tricks</a:t>
            </a:r>
          </a:p>
          <a:p>
            <a:pPr marL="339725" indent="-339725" defTabSz="449263">
              <a:lnSpc>
                <a:spcPct val="117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There are no stupid questions!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>
            <a:spAutoFit/>
          </a:bodyPr>
          <a:lstStyle/>
          <a:p>
            <a:pPr defTabSz="449263" eaLnBrk="1" hangingPunct="1">
              <a:lnSpc>
                <a:spcPct val="93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mtClean="0"/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621841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are used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views, e.g. in the “Show View” menu</a:t>
            </a:r>
          </a:p>
          <a:p>
            <a:r>
              <a:rPr lang="en-US" dirty="0" smtClean="0"/>
              <a:t>... are also contributed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Categories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03543" y="2622054"/>
            <a:ext cx="5121915" cy="162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"org.eclipse.ui.views"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&lt;category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"net...views.categories.contacts"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name=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"Contacts"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&lt;/category&gt;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3776" y="2143116"/>
            <a:ext cx="2666048" cy="373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have to implement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IViewPart</a:t>
            </a:r>
          </a:p>
          <a:p>
            <a:r>
              <a:rPr lang="en-US" dirty="0" smtClean="0"/>
              <a:t>Tip: Extend the base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ViewPart</a:t>
            </a:r>
            <a:r>
              <a:rPr lang="en-US" dirty="0" smtClean="0"/>
              <a:t>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Implementations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38446" y="2472154"/>
            <a:ext cx="746710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ListView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ViewPart {</a:t>
            </a:r>
          </a:p>
          <a:p>
            <a:endParaRPr lang="en-US" sz="1600" dirty="0" smtClean="0"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smtClean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createPartControl(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Composite parent)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...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en-US" sz="1600" dirty="0" smtClean="0"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smtClean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setFocus()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...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199" y="1125538"/>
            <a:ext cx="8505431" cy="4967287"/>
          </a:xfrm>
        </p:spPr>
        <p:txBody>
          <a:bodyPr/>
          <a:lstStyle/>
          <a:p>
            <a:r>
              <a:rPr lang="en-US" dirty="0" smtClean="0"/>
              <a:t>Step 1: Contribute a view for a contact list</a:t>
            </a:r>
          </a:p>
          <a:p>
            <a:pPr lvl="1"/>
            <a:r>
              <a:rPr lang="en-US" dirty="0" smtClean="0"/>
              <a:t>ID: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net.eclipsetraining.contacts.ui.view.list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Name: “Contacts”</a:t>
            </a:r>
          </a:p>
          <a:p>
            <a:pPr lvl="1"/>
            <a:r>
              <a:rPr lang="en-US" dirty="0" smtClean="0"/>
              <a:t>Class:  extend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ViewPart</a:t>
            </a:r>
            <a:r>
              <a:rPr lang="en-US" dirty="0" smtClean="0"/>
              <a:t> with empty method skeletons or trace output</a:t>
            </a:r>
          </a:p>
          <a:p>
            <a:endParaRPr lang="en-US" dirty="0" smtClean="0"/>
          </a:p>
          <a:p>
            <a:r>
              <a:rPr lang="en-US" dirty="0" smtClean="0"/>
              <a:t>Step 2: </a:t>
            </a:r>
            <a:r>
              <a:rPr lang="en-US" dirty="0"/>
              <a:t>Contribute a perspective extension</a:t>
            </a:r>
          </a:p>
          <a:p>
            <a:pPr lvl="1"/>
            <a:r>
              <a:rPr lang="en-US" dirty="0"/>
              <a:t>Try to figure out the meaning and details by using the extension point description for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org.eclipse.ui.perspectiveExtensions</a:t>
            </a:r>
            <a:endParaRPr lang="en-US" dirty="0"/>
          </a:p>
          <a:p>
            <a:pPr lvl="1"/>
            <a:r>
              <a:rPr lang="en-US" dirty="0"/>
              <a:t>Add the “</a:t>
            </a:r>
            <a:r>
              <a:rPr lang="en-US" dirty="0" smtClean="0"/>
              <a:t>Contacts” </a:t>
            </a:r>
            <a:r>
              <a:rPr lang="en-US" dirty="0"/>
              <a:t>view to the default perspective</a:t>
            </a:r>
          </a:p>
          <a:p>
            <a:pPr lvl="1"/>
            <a:r>
              <a:rPr lang="en-US" dirty="0"/>
              <a:t>Place </a:t>
            </a:r>
            <a:r>
              <a:rPr lang="en-US" dirty="0" smtClean="0"/>
              <a:t>it to the left from the Editor Area </a:t>
            </a:r>
            <a:br>
              <a:rPr lang="en-US" dirty="0" smtClean="0"/>
            </a:b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id</a:t>
            </a:r>
            <a:r>
              <a:rPr lang="de-D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org.eclipse.ui.editorss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 View to the Application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Run the updated application</a:t>
            </a:r>
          </a:p>
          <a:p>
            <a:pPr lvl="1"/>
            <a:r>
              <a:rPr lang="en-US" dirty="0" smtClean="0"/>
              <a:t>Take care to update the run configuration(s) correctly!</a:t>
            </a:r>
          </a:p>
          <a:p>
            <a:pPr lvl="1"/>
            <a:r>
              <a:rPr lang="en-US" dirty="0" smtClean="0"/>
              <a:t>Try some of the view features, e.g. docking and detaching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Step 5: Create a “Contact Details” view</a:t>
            </a:r>
          </a:p>
          <a:p>
            <a:pPr lvl="1"/>
            <a:r>
              <a:rPr lang="en-US" dirty="0"/>
              <a:t>Add the “</a:t>
            </a:r>
            <a:r>
              <a:rPr lang="en-US" dirty="0" smtClean="0"/>
              <a:t>Contact Details” </a:t>
            </a:r>
            <a:r>
              <a:rPr lang="en-US" dirty="0"/>
              <a:t>view to the default perspective</a:t>
            </a:r>
          </a:p>
          <a:p>
            <a:pPr lvl="1"/>
            <a:r>
              <a:rPr lang="en-US" dirty="0"/>
              <a:t>Place it </a:t>
            </a:r>
            <a:r>
              <a:rPr lang="en-US" dirty="0" smtClean="0"/>
              <a:t>to the bottom of the </a:t>
            </a:r>
            <a:r>
              <a:rPr lang="en-US" dirty="0"/>
              <a:t>Editor </a:t>
            </a:r>
            <a:r>
              <a:rPr lang="en-US" dirty="0" smtClean="0"/>
              <a:t>Area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Optional: Contribute </a:t>
            </a:r>
            <a:r>
              <a:rPr lang="en-US" dirty="0"/>
              <a:t>a view category: </a:t>
            </a:r>
            <a:r>
              <a:rPr lang="de-DE" sz="1800" dirty="0" err="1">
                <a:latin typeface="Courier New" pitchFamily="49" charset="0"/>
                <a:cs typeface="Courier New" pitchFamily="49" charset="0"/>
              </a:rPr>
              <a:t>net.eclipsetraining.contacts.ui.contacts.category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Add your views to this </a:t>
            </a:r>
            <a:r>
              <a:rPr lang="en-US" dirty="0" smtClean="0"/>
              <a:t>category</a:t>
            </a:r>
          </a:p>
          <a:p>
            <a:pPr lvl="1"/>
            <a:r>
              <a:rPr lang="en-US" dirty="0" smtClean="0"/>
              <a:t>Find a place in the Workbench where you may see this category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 View to the Application 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1125538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#05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create</a:t>
            </a:r>
            <a:r>
              <a:rPr lang="de-DE" dirty="0" smtClean="0"/>
              <a:t> an SWT UI form</a:t>
            </a:r>
            <a:endParaRPr lang="de-D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99" y="1390491"/>
            <a:ext cx="5601014" cy="420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High-level RCP Architecture</a:t>
            </a:r>
            <a:endParaRPr lang="en-US" dirty="0"/>
          </a:p>
        </p:txBody>
      </p:sp>
      <p:pic>
        <p:nvPicPr>
          <p:cNvPr id="7" name="Inhaltsplatzhalter 6" descr="1_eclipse_architecture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100371"/>
            <a:ext cx="7529362" cy="49672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Widget Toolkit (SWT) is a widget toolkit for Java</a:t>
            </a:r>
          </a:p>
          <a:p>
            <a:r>
              <a:rPr lang="en-US" dirty="0" smtClean="0"/>
              <a:t>SWT provides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portable API </a:t>
            </a:r>
            <a:r>
              <a:rPr lang="en-US" dirty="0" smtClean="0"/>
              <a:t>on all supported platforms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Native</a:t>
            </a:r>
            <a:r>
              <a:rPr lang="en-US" dirty="0" smtClean="0"/>
              <a:t> operating system widgets are used wherever possible:</a:t>
            </a:r>
          </a:p>
          <a:p>
            <a:pPr lvl="1"/>
            <a:r>
              <a:rPr lang="en-US" dirty="0" smtClean="0"/>
              <a:t>MFC under Windows</a:t>
            </a:r>
          </a:p>
          <a:p>
            <a:pPr lvl="1"/>
            <a:r>
              <a:rPr lang="en-US" dirty="0" smtClean="0"/>
              <a:t>GTK under Linux</a:t>
            </a:r>
          </a:p>
          <a:p>
            <a:pPr lvl="1"/>
            <a:r>
              <a:rPr lang="en-US" dirty="0" smtClean="0"/>
              <a:t>Carbon under Mac</a:t>
            </a:r>
          </a:p>
          <a:p>
            <a:r>
              <a:rPr lang="en-US" dirty="0" smtClean="0"/>
              <a:t>Missing operating functionality is emulated</a:t>
            </a:r>
          </a:p>
          <a:p>
            <a:r>
              <a:rPr lang="en-US" dirty="0" smtClean="0"/>
              <a:t>SWT provides only a very raw, low level abstraction:</a:t>
            </a:r>
          </a:p>
          <a:p>
            <a:pPr lvl="1"/>
            <a:r>
              <a:rPr lang="en-US" dirty="0" smtClean="0"/>
              <a:t>Model-based components similar to Swing are introduced in JFace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SWT?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on different Platforms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762" y="1214422"/>
            <a:ext cx="7350477" cy="481396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of SWT</a:t>
            </a:r>
          </a:p>
          <a:p>
            <a:pPr lvl="1"/>
            <a:r>
              <a:rPr lang="en-US" dirty="0" smtClean="0"/>
              <a:t>Consistent native look and feel on each platform</a:t>
            </a:r>
          </a:p>
          <a:p>
            <a:pPr lvl="1"/>
            <a:r>
              <a:rPr lang="en-US" dirty="0" smtClean="0"/>
              <a:t>Good performance</a:t>
            </a:r>
          </a:p>
          <a:p>
            <a:pPr lvl="1"/>
            <a:r>
              <a:rPr lang="en-US" dirty="0" smtClean="0"/>
              <a:t>Easy to program</a:t>
            </a:r>
          </a:p>
          <a:p>
            <a:r>
              <a:rPr lang="en-US" dirty="0" smtClean="0"/>
              <a:t>Criticism on SWT</a:t>
            </a:r>
          </a:p>
          <a:p>
            <a:pPr lvl="1"/>
            <a:r>
              <a:rPr lang="en-US" dirty="0" smtClean="0"/>
              <a:t>Requires a native library</a:t>
            </a:r>
          </a:p>
          <a:p>
            <a:pPr lvl="1"/>
            <a:r>
              <a:rPr lang="en-US" dirty="0" smtClean="0"/>
              <a:t>Platform dependent odds and ends: It is highly recommend to test on each platform you want to support with your application</a:t>
            </a:r>
          </a:p>
          <a:p>
            <a:pPr lvl="1"/>
            <a:r>
              <a:rPr lang="en-US" dirty="0" smtClean="0"/>
              <a:t>Low level of abstraction</a:t>
            </a:r>
          </a:p>
          <a:p>
            <a:pPr lvl="1"/>
            <a:r>
              <a:rPr lang="en-US" dirty="0" smtClean="0"/>
              <a:t>Endless discussions which UI framework is better: SWT or Swing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SWT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motivation</a:t>
            </a:r>
            <a:r>
              <a:rPr lang="en-US" dirty="0" smtClean="0"/>
              <a:t> for this training class?</a:t>
            </a:r>
          </a:p>
          <a:p>
            <a:r>
              <a:rPr lang="en-US" dirty="0" smtClean="0"/>
              <a:t>What are your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goals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experiences</a:t>
            </a:r>
            <a:r>
              <a:rPr lang="en-US" dirty="0" smtClean="0"/>
              <a:t> do you have in ...</a:t>
            </a:r>
          </a:p>
          <a:p>
            <a:pPr lvl="1"/>
            <a:r>
              <a:rPr lang="en-US" dirty="0" smtClean="0"/>
              <a:t>... Java?</a:t>
            </a:r>
          </a:p>
          <a:p>
            <a:pPr lvl="1"/>
            <a:r>
              <a:rPr lang="en-US" dirty="0" smtClean="0"/>
              <a:t>... UI development?</a:t>
            </a:r>
          </a:p>
          <a:p>
            <a:pPr lvl="1"/>
            <a:r>
              <a:rPr lang="en-US" dirty="0" smtClean="0"/>
              <a:t>... using Eclipse as IDE?</a:t>
            </a:r>
          </a:p>
          <a:p>
            <a:pPr lvl="1"/>
            <a:r>
              <a:rPr lang="en-US" dirty="0" smtClean="0"/>
              <a:t>... RCP or Eclipse plug-ins development?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SWT </a:t>
            </a:r>
            <a:r>
              <a:rPr lang="de-DE" dirty="0" err="1" smtClean="0"/>
              <a:t>Widgets</a:t>
            </a:r>
            <a:r>
              <a:rPr lang="de-DE" dirty="0" smtClean="0"/>
              <a:t> (1)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910" y="848879"/>
            <a:ext cx="7358313" cy="510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SWT </a:t>
            </a:r>
            <a:r>
              <a:rPr lang="de-DE" dirty="0" err="1" smtClean="0"/>
              <a:t>Widgets</a:t>
            </a:r>
            <a:r>
              <a:rPr lang="de-DE" dirty="0" smtClean="0"/>
              <a:t> (2)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23" y="786664"/>
            <a:ext cx="8300740" cy="524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SWT </a:t>
            </a:r>
            <a:r>
              <a:rPr lang="de-DE" dirty="0" err="1" smtClean="0"/>
              <a:t>Widgets</a:t>
            </a:r>
            <a:r>
              <a:rPr lang="de-DE" dirty="0" smtClean="0"/>
              <a:t> (3)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993" y="861561"/>
            <a:ext cx="8413239" cy="50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SWT </a:t>
            </a:r>
            <a:r>
              <a:rPr lang="de-DE" dirty="0" err="1" smtClean="0"/>
              <a:t>Widgets</a:t>
            </a:r>
            <a:r>
              <a:rPr lang="de-DE" dirty="0" smtClean="0"/>
              <a:t> (4)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357" y="1091109"/>
            <a:ext cx="8460607" cy="36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SWT </a:t>
            </a:r>
            <a:r>
              <a:rPr lang="de-DE" dirty="0" err="1" smtClean="0"/>
              <a:t>Widgets</a:t>
            </a:r>
            <a:r>
              <a:rPr lang="de-DE" dirty="0" smtClean="0"/>
              <a:t> (5)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891" y="1122890"/>
            <a:ext cx="8266829" cy="435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Install the Eclipse Examples</a:t>
            </a:r>
          </a:p>
          <a:p>
            <a:pPr lvl="1"/>
            <a:r>
              <a:rPr lang="en-US" dirty="0" smtClean="0"/>
              <a:t>Unzip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eclipse-examples-3.5.1-win32.zip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dropins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folder</a:t>
            </a:r>
            <a:r>
              <a:rPr lang="en-US" dirty="0" smtClean="0"/>
              <a:t> of your Eclipse IDE installation</a:t>
            </a:r>
          </a:p>
          <a:p>
            <a:pPr lvl="2"/>
            <a:r>
              <a:rPr lang="en-US" dirty="0" smtClean="0"/>
              <a:t>For Microsoft Windows: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eclipse-examples-3.4-win32.zip</a:t>
            </a:r>
          </a:p>
          <a:p>
            <a:pPr lvl="2"/>
            <a:r>
              <a:rPr lang="en-US" dirty="0" smtClean="0"/>
              <a:t>For other operating systems: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eclipse-examples-3.4.zip</a:t>
            </a:r>
          </a:p>
          <a:p>
            <a:pPr lvl="1"/>
            <a:r>
              <a:rPr lang="en-US" dirty="0" smtClean="0"/>
              <a:t>Restart your Eclipse IDE</a:t>
            </a:r>
          </a:p>
          <a:p>
            <a:r>
              <a:rPr lang="en-US" dirty="0" smtClean="0"/>
              <a:t>Step 2: Browse some of the widgets</a:t>
            </a:r>
          </a:p>
          <a:p>
            <a:pPr lvl="1"/>
            <a:r>
              <a:rPr lang="en-US" dirty="0" smtClean="0"/>
              <a:t>Open the “SWT Examples / SWT Controls” view</a:t>
            </a:r>
          </a:p>
          <a:p>
            <a:pPr lvl="1"/>
            <a:r>
              <a:rPr lang="en-US" dirty="0" smtClean="0"/>
              <a:t>Look at Button, Text etc.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Look at the Controls in Eclipse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Widget Hierarchy (1)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556" y="1214423"/>
            <a:ext cx="6560888" cy="46962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widgets are arranged in a tree-like structure</a:t>
            </a:r>
          </a:p>
          <a:p>
            <a:pPr lvl="1"/>
            <a:r>
              <a:rPr lang="en-US" dirty="0" smtClean="0"/>
              <a:t>Every widget except for a top-level shell has one widget as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parent</a:t>
            </a:r>
          </a:p>
          <a:p>
            <a:pPr lvl="1"/>
            <a:r>
              <a:rPr lang="en-US" dirty="0" smtClean="0"/>
              <a:t>The parent widget is passed to the control as constructor argument: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second constructor argument is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style constant</a:t>
            </a:r>
            <a:endParaRPr lang="en-US" dirty="0" smtClean="0"/>
          </a:p>
          <a:p>
            <a:pPr lvl="1"/>
            <a:r>
              <a:rPr lang="en-US" dirty="0" smtClean="0"/>
              <a:t>Multiple style constants can be specified using the OR operator, e.g.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Most SWT classes are not intended to be subclassed!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Widget Hierarchy (2)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36069" y="2500306"/>
            <a:ext cx="3471863" cy="34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Text(parent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, SWT.</a:t>
            </a:r>
            <a:r>
              <a:rPr lang="en-US" sz="1600" i="1" dirty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NONE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140075" y="4214818"/>
            <a:ext cx="2863850" cy="34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SWT.</a:t>
            </a:r>
            <a:r>
              <a:rPr lang="en-US" sz="1600" i="1" dirty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MULTI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| SWT.</a:t>
            </a:r>
            <a:r>
              <a:rPr lang="en-US" sz="1600" i="1" dirty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superclass</a:t>
            </a:r>
            <a:r>
              <a:rPr lang="en-US" dirty="0" smtClean="0"/>
              <a:t> of all SWT user interface classes</a:t>
            </a:r>
          </a:p>
          <a:p>
            <a:r>
              <a:rPr lang="en-US" dirty="0" smtClean="0"/>
              <a:t>... can be created</a:t>
            </a:r>
          </a:p>
          <a:p>
            <a:r>
              <a:rPr lang="en-US" dirty="0" smtClean="0"/>
              <a:t>... receives notifications when events occur</a:t>
            </a:r>
          </a:p>
          <a:p>
            <a:r>
              <a:rPr lang="en-US" dirty="0" smtClean="0"/>
              <a:t>... must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disposed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Widget Class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a direct subclass of the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Widget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... is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superclass</a:t>
            </a:r>
            <a:r>
              <a:rPr lang="en-US" dirty="0" smtClean="0"/>
              <a:t> of all SWT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windowed</a:t>
            </a:r>
            <a:r>
              <a:rPr lang="en-US" dirty="0" smtClean="0"/>
              <a:t>” user interface classes</a:t>
            </a:r>
          </a:p>
          <a:p>
            <a:r>
              <a:rPr lang="en-US" dirty="0" smtClean="0"/>
              <a:t>... knows it's size and position</a:t>
            </a:r>
          </a:p>
          <a:p>
            <a:r>
              <a:rPr lang="en-US" dirty="0" smtClean="0"/>
              <a:t>... can be enabled or disabled</a:t>
            </a:r>
          </a:p>
          <a:p>
            <a:r>
              <a:rPr lang="en-US" dirty="0" smtClean="0"/>
              <a:t>... can be visible or invisible</a:t>
            </a:r>
          </a:p>
          <a:p>
            <a:r>
              <a:rPr lang="en-US" dirty="0" smtClean="0"/>
              <a:t>... can receive keyboard focus</a:t>
            </a:r>
          </a:p>
          <a:p>
            <a:r>
              <a:rPr lang="en-US" dirty="0" smtClean="0"/>
              <a:t>... can handle focus, mouse, keyboard, size, paint, ... events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Control Class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1605065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a special control that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contains other controls</a:t>
            </a:r>
          </a:p>
          <a:p>
            <a:r>
              <a:rPr lang="en-US" dirty="0" smtClean="0"/>
              <a:t>... manages it's child controls:</a:t>
            </a:r>
          </a:p>
          <a:p>
            <a:pPr lvl="1"/>
            <a:r>
              <a:rPr lang="en-US" dirty="0" smtClean="0"/>
              <a:t>On disposal all children will be disposed recursively</a:t>
            </a:r>
          </a:p>
          <a:p>
            <a:pPr lvl="1"/>
            <a:r>
              <a:rPr lang="en-US" dirty="0" smtClean="0"/>
              <a:t>Supports layouts to arrange the children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Composite Class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special subclass of the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Composite</a:t>
            </a:r>
            <a:r>
              <a:rPr lang="en-US" dirty="0" smtClean="0"/>
              <a:t> class and </a:t>
            </a:r>
          </a:p>
          <a:p>
            <a:r>
              <a:rPr lang="en-US" dirty="0" smtClean="0"/>
              <a:t>... represents the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window concept</a:t>
            </a:r>
            <a:r>
              <a:rPr lang="en-US" dirty="0" smtClean="0"/>
              <a:t>” of the underlying windowing system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Top level shells </a:t>
            </a:r>
            <a:r>
              <a:rPr lang="en-US" dirty="0" smtClean="0"/>
              <a:t>do not have a parent</a:t>
            </a:r>
          </a:p>
          <a:p>
            <a:r>
              <a:rPr lang="en-US" dirty="0" smtClean="0"/>
              <a:t>Parented shells are called secondary or dialog shells</a:t>
            </a:r>
          </a:p>
          <a:p>
            <a:r>
              <a:rPr lang="en-US" dirty="0" smtClean="0"/>
              <a:t>There has to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at least one top level shell</a:t>
            </a:r>
          </a:p>
          <a:p>
            <a:pPr lvl="1"/>
            <a:r>
              <a:rPr lang="en-US" dirty="0" smtClean="0"/>
              <a:t>In RCP the top level shell is created by the framework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Shell Class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connects to the underlying windowing system</a:t>
            </a:r>
          </a:p>
          <a:p>
            <a:pPr lvl="1"/>
            <a:r>
              <a:rPr lang="en-US" dirty="0" smtClean="0"/>
              <a:t>Most important task: Implement the SWT event loop</a:t>
            </a:r>
          </a:p>
          <a:p>
            <a:r>
              <a:rPr lang="en-US" dirty="0" smtClean="0"/>
              <a:t>Each SWT program has to create a display</a:t>
            </a:r>
          </a:p>
          <a:p>
            <a:pPr lvl="1"/>
            <a:r>
              <a:rPr lang="en-US" dirty="0" smtClean="0"/>
              <a:t>Usually a display is created at the very beginning of a SWT program</a:t>
            </a:r>
          </a:p>
          <a:p>
            <a:pPr lvl="1"/>
            <a:r>
              <a:rPr lang="en-US" dirty="0" smtClean="0"/>
              <a:t>In RCP the display is created by the application class</a:t>
            </a:r>
          </a:p>
          <a:p>
            <a:r>
              <a:rPr lang="en-US" dirty="0" smtClean="0"/>
              <a:t>In most cases only one display instance is needed per application</a:t>
            </a:r>
          </a:p>
          <a:p>
            <a:pPr lvl="1"/>
            <a:r>
              <a:rPr lang="en-US" dirty="0" smtClean="0"/>
              <a:t>Some platforms allow only one active display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Display Class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SWT the application must create the event loop: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SWT controls must only be called from the user interface thread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SWT Event Loop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13656" y="1781872"/>
            <a:ext cx="6516688" cy="849312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(!shell.isDisposed())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(!display.readAndDispatch()) display.sleep();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32063" y="3651196"/>
            <a:ext cx="4079875" cy="596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Display.syncExec(Runnable)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Display.asyncExec(Runnable)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SWT does not size or position it's controls:</a:t>
            </a:r>
          </a:p>
          <a:p>
            <a:r>
              <a:rPr lang="en-US" dirty="0" smtClean="0"/>
              <a:t>Every new control has a size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of zero</a:t>
            </a:r>
            <a:r>
              <a:rPr lang="en-US" dirty="0" smtClean="0"/>
              <a:t>, thus it is invisible</a:t>
            </a:r>
          </a:p>
          <a:p>
            <a:r>
              <a:rPr lang="en-US" dirty="0" smtClean="0"/>
              <a:t>Applications may specify positions and sizes explicitly: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Alternatively, for composites a layout may be specified:</a:t>
            </a:r>
          </a:p>
          <a:p>
            <a:pPr lvl="1"/>
            <a:r>
              <a:rPr lang="en-US" dirty="0" smtClean="0"/>
              <a:t>A layout class is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responsible for sizing and positioning controls</a:t>
            </a:r>
          </a:p>
          <a:p>
            <a:r>
              <a:rPr lang="en-US" dirty="0" smtClean="0"/>
              <a:t>SWT layouts are similar to layouts in AWT / Swing</a:t>
            </a:r>
          </a:p>
          <a:p>
            <a:r>
              <a:rPr lang="en-US" dirty="0" smtClean="0"/>
              <a:t>Custom layouts are created by subclassing the abstract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Layout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Layouts (1)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70944" y="2637830"/>
            <a:ext cx="4202112" cy="596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Control.setBounds(Rectangle)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Control.setSize(Point)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layout controls the position and size of children in a composite: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Sizing and positioning of a control is advised through layout data</a:t>
            </a:r>
          </a:p>
          <a:p>
            <a:pPr lvl="1"/>
            <a:r>
              <a:rPr lang="en-US" dirty="0" smtClean="0"/>
              <a:t>Each control can be assigned a layout data object</a:t>
            </a:r>
          </a:p>
          <a:p>
            <a:pPr lvl="1"/>
            <a:r>
              <a:rPr lang="en-US" dirty="0" smtClean="0"/>
              <a:t>Layout data is used by the layout to customize the control’s arrangement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Layouts (2)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532063" y="1755218"/>
            <a:ext cx="4079875" cy="34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Composite.setLayout(Layout)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409825" y="4169606"/>
            <a:ext cx="4324350" cy="34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Control.setLayoutData(Object)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SWT comes with the following layouts: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FillLayout</a:t>
            </a:r>
            <a:r>
              <a:rPr lang="en-US" dirty="0" smtClean="0"/>
              <a:t>: Very simple, distributes controls equally in a row or column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RowLayout</a:t>
            </a:r>
            <a:r>
              <a:rPr lang="en-US" dirty="0" smtClean="0"/>
              <a:t>: Like FillLayout plus wrapping, configuring and working with RowData layout data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GridLayout</a:t>
            </a:r>
            <a:r>
              <a:rPr lang="en-US" dirty="0" smtClean="0"/>
              <a:t>: Advanced layout based on a grid with powerful GridData layout data for the controls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FormLayout</a:t>
            </a:r>
            <a:r>
              <a:rPr lang="en-US" dirty="0" smtClean="0"/>
              <a:t>: Advanced layout, places controls in relation to other controls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StackLayout</a:t>
            </a:r>
            <a:r>
              <a:rPr lang="en-US" dirty="0" smtClean="0"/>
              <a:t>: Stacks all the controls one on top of the other and resizes all controls to have the same size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Layouts (3)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Look at the Layouts in Eclipse Examples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Open the “SWT Examples / SWT Controls” view</a:t>
            </a:r>
          </a:p>
          <a:p>
            <a:r>
              <a:rPr lang="en-US" dirty="0" smtClean="0"/>
              <a:t>Step 2: Look at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FillLayout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GridLayout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Table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TableColumn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o the “Contacts” view</a:t>
            </a:r>
          </a:p>
          <a:p>
            <a:pPr lvl="1"/>
            <a:r>
              <a:rPr lang="en-US" dirty="0"/>
              <a:t>Show columns for first and last name</a:t>
            </a:r>
          </a:p>
          <a:p>
            <a:pPr lvl="1"/>
            <a:r>
              <a:rPr lang="en-US" dirty="0"/>
              <a:t>Make column headings and grid </a:t>
            </a:r>
            <a:r>
              <a:rPr lang="en-US" dirty="0" smtClean="0"/>
              <a:t>visible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form for some of the contact properties in the “Contact Details” view</a:t>
            </a:r>
          </a:p>
          <a:p>
            <a:pPr lvl="1"/>
            <a:r>
              <a:rPr lang="en-US" dirty="0" smtClean="0"/>
              <a:t>Best practice: subclass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Composite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Use appropriate layout to arrange the controls as you wish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Complete the Contact Details 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SWT listeners which can be attached to a control are: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SelectionListener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KeyListener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MouseListener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ModifyListener</a:t>
            </a:r>
          </a:p>
          <a:p>
            <a:pPr lvl="1"/>
            <a:r>
              <a:rPr lang="en-US" dirty="0" smtClean="0"/>
              <a:t>... (see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org.eclipse.swt.events</a:t>
            </a:r>
            <a:r>
              <a:rPr lang="en-US" dirty="0" smtClean="0"/>
              <a:t> package)</a:t>
            </a:r>
          </a:p>
          <a:p>
            <a:r>
              <a:rPr lang="en-US" dirty="0" smtClean="0"/>
              <a:t>For most listeners there 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adapters</a:t>
            </a:r>
            <a:r>
              <a:rPr lang="en-US" dirty="0" smtClean="0"/>
              <a:t>, e.g.: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MouseListener</a:t>
            </a:r>
            <a:r>
              <a:rPr lang="en-US" dirty="0" smtClean="0"/>
              <a:t> →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MouseAdapter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SelectionListener</a:t>
            </a:r>
            <a:r>
              <a:rPr lang="en-US" dirty="0" smtClean="0"/>
              <a:t> →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SelectionAdapter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SWT Listeners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#00 Objective: “Hello world!“ the RCP Way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SWT homepage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SWT snippets</a:t>
            </a:r>
            <a:r>
              <a:rPr lang="en-US" dirty="0"/>
              <a:t>: Small and understandable programming examples</a:t>
            </a:r>
            <a:endParaRPr lang="en-US" dirty="0" smtClean="0"/>
          </a:p>
          <a:p>
            <a:r>
              <a:rPr lang="en-US" dirty="0" smtClean="0"/>
              <a:t>Articles “SWT: The Standard Widget Toolkit” by Steve Northover:</a:t>
            </a:r>
          </a:p>
          <a:p>
            <a:pPr lvl="1"/>
            <a:r>
              <a:rPr lang="en-US" dirty="0" smtClean="0">
                <a:hlinkClick r:id="rId4"/>
              </a:rPr>
              <a:t>Part 1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Part 2</a:t>
            </a:r>
            <a:endParaRPr lang="en-US" dirty="0" smtClean="0"/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6"/>
              </a:rPr>
              <a:t>Creating your own SWT Widgets</a:t>
            </a:r>
            <a:r>
              <a:rPr lang="en-US" dirty="0" smtClean="0"/>
              <a:t>” by Steve Northover and Carolyn MacLeod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7"/>
              </a:rPr>
              <a:t>Adding Drag and Drop to an SWT Application</a:t>
            </a:r>
            <a:r>
              <a:rPr lang="en-US" dirty="0" smtClean="0"/>
              <a:t>” by Veronica Irvine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8"/>
              </a:rPr>
              <a:t>Custom Drawing Table and Tree Items</a:t>
            </a:r>
            <a:r>
              <a:rPr lang="en-US" dirty="0" smtClean="0"/>
              <a:t>” by </a:t>
            </a:r>
            <a:r>
              <a:rPr lang="de-DE" dirty="0" smtClean="0"/>
              <a:t>Grant Gayed</a:t>
            </a: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1603995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1_eclipse_architectur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125538"/>
            <a:ext cx="7529362" cy="4967287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RCP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SWT does not deliver any common high-level UI concepts</a:t>
            </a:r>
          </a:p>
          <a:p>
            <a:r>
              <a:rPr lang="en-US" dirty="0" smtClean="0"/>
              <a:t>JFace bridges this gap by providing: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Viewers</a:t>
            </a:r>
            <a:r>
              <a:rPr lang="en-US" dirty="0" smtClean="0"/>
              <a:t> for populating, sorting and filtering complex widgets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Registries</a:t>
            </a:r>
            <a:r>
              <a:rPr lang="en-US" dirty="0" smtClean="0"/>
              <a:t> for handling UI resources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Dialogs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wizards</a:t>
            </a:r>
          </a:p>
          <a:p>
            <a:pPr lvl="1"/>
            <a:r>
              <a:rPr lang="en-US" dirty="0" smtClean="0"/>
              <a:t>...</a:t>
            </a:r>
          </a:p>
          <a:p>
            <a:r>
              <a:rPr lang="en-US" dirty="0" smtClean="0"/>
              <a:t>JFace works on top of SWT, but does not hide it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JFace?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JFace provides standard dialogs for displaying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user messages </a:t>
            </a:r>
            <a:r>
              <a:rPr lang="en-US" dirty="0" smtClean="0"/>
              <a:t>and obtaining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simple input </a:t>
            </a:r>
            <a:r>
              <a:rPr lang="en-US" dirty="0" smtClean="0"/>
              <a:t>from the user:</a:t>
            </a:r>
          </a:p>
          <a:p>
            <a:pPr lvl="1"/>
            <a:r>
              <a:rPr lang="en-US" dirty="0" smtClean="0"/>
              <a:t>Message dialog</a:t>
            </a:r>
          </a:p>
          <a:p>
            <a:pPr lvl="1"/>
            <a:r>
              <a:rPr lang="en-US" dirty="0" smtClean="0"/>
              <a:t>Error dialog</a:t>
            </a:r>
          </a:p>
          <a:p>
            <a:pPr lvl="1"/>
            <a:r>
              <a:rPr lang="en-US" dirty="0" smtClean="0"/>
              <a:t>Input dialog</a:t>
            </a:r>
          </a:p>
          <a:p>
            <a:pPr lvl="1"/>
            <a:r>
              <a:rPr lang="en-US" dirty="0" smtClean="0"/>
              <a:t>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Dialog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78" y="1971675"/>
            <a:ext cx="4972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478" y="4543443"/>
            <a:ext cx="4972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uppieren 12"/>
          <p:cNvGrpSpPr/>
          <p:nvPr/>
        </p:nvGrpSpPr>
        <p:grpSpPr>
          <a:xfrm>
            <a:off x="571472" y="3786190"/>
            <a:ext cx="6973384" cy="604524"/>
            <a:chOff x="571472" y="3786190"/>
            <a:chExt cx="6973384" cy="604524"/>
          </a:xfrm>
        </p:grpSpPr>
        <p:sp>
          <p:nvSpPr>
            <p:cNvPr id="6" name="Textfeld 5"/>
            <p:cNvSpPr txBox="1"/>
            <p:nvPr/>
          </p:nvSpPr>
          <p:spPr>
            <a:xfrm>
              <a:off x="571472" y="3786190"/>
              <a:ext cx="6973384" cy="604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MessageDialog.</a:t>
              </a:r>
              <a:r>
                <a:rPr lang="en-US" sz="1600" i="1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openError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(shell, </a:t>
              </a:r>
              <a:r>
                <a:rPr lang="en-US" sz="1600" dirty="0" smtClean="0">
                  <a:solidFill>
                    <a:srgbClr val="2A00FF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"Unsupported operation"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,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2A00FF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"Creating new contacts is not yet supported ..."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2357422" y="3813486"/>
              <a:ext cx="1177348" cy="29449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571472" y="1214422"/>
            <a:ext cx="6479659" cy="604524"/>
            <a:chOff x="571472" y="1214422"/>
            <a:chExt cx="6479659" cy="604524"/>
          </a:xfrm>
        </p:grpSpPr>
        <p:sp>
          <p:nvSpPr>
            <p:cNvPr id="5" name="Textfeld 4"/>
            <p:cNvSpPr txBox="1"/>
            <p:nvPr/>
          </p:nvSpPr>
          <p:spPr>
            <a:xfrm>
              <a:off x="571472" y="1214422"/>
              <a:ext cx="6479659" cy="604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lvl="0" defTabSz="449263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MessageDialog.</a:t>
              </a:r>
              <a:r>
                <a:rPr lang="en-US" sz="1600" i="1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openConfirm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(s</a:t>
              </a:r>
              <a:r>
                <a:rPr lang="en-US" sz="1600" i="1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hell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, </a:t>
              </a:r>
              <a:r>
                <a:rPr lang="en-US" sz="1600" dirty="0" smtClean="0">
                  <a:solidFill>
                    <a:srgbClr val="2A00FF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"Please confirm"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, </a:t>
              </a:r>
            </a:p>
            <a:p>
              <a:pPr lvl="0" defTabSz="449263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2A00FF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"Do you really want to delete this contact?"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2359696" y="1236334"/>
              <a:ext cx="1420733" cy="29221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1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have a look at the example project</a:t>
            </a:r>
          </a:p>
          <a:p>
            <a:pPr lvl="1"/>
            <a:r>
              <a:rPr lang="en-US" dirty="0" smtClean="0"/>
              <a:t>Plug-in: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net.eclipsetraining.examples.dialogs</a:t>
            </a:r>
            <a:endParaRPr lang="en-US" dirty="0" smtClean="0"/>
          </a:p>
          <a:p>
            <a:pPr lvl="1"/>
            <a:r>
              <a:rPr lang="en-US" dirty="0"/>
              <a:t>Class: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ShowSWTMessageBoxHandler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Class: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ShowJFaceMessageDialogHandler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 smtClean="0"/>
              <a:t>(Optional) Try to create an own dialog</a:t>
            </a:r>
          </a:p>
          <a:p>
            <a:pPr lvl="1"/>
            <a:r>
              <a:rPr lang="en-US" dirty="0" smtClean="0"/>
              <a:t>Hint: extend e.g. the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org.eclipse.jface.dialogs.TitleAreaDialog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Try different types of 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5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58418" y="2057400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#07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85" y="1462284"/>
            <a:ext cx="5464988" cy="409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3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are adapters from your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domain model </a:t>
            </a:r>
            <a:r>
              <a:rPr lang="en-US" dirty="0" smtClean="0"/>
              <a:t>to the UI:</a:t>
            </a:r>
          </a:p>
          <a:p>
            <a:pPr lvl="1"/>
            <a:r>
              <a:rPr lang="en-US" dirty="0" smtClean="0"/>
              <a:t>You can work with domain objects</a:t>
            </a:r>
          </a:p>
          <a:p>
            <a:pPr lvl="1"/>
            <a:r>
              <a:rPr lang="en-US" dirty="0" smtClean="0"/>
              <a:t>Common widget-oriented tasks are handled by the viewers</a:t>
            </a:r>
          </a:p>
          <a:p>
            <a:r>
              <a:rPr lang="en-US" dirty="0" smtClean="0"/>
              <a:t>... are provided for many non-trivial controls, e.g. table, tree, text, ...</a:t>
            </a:r>
          </a:p>
          <a:p>
            <a:r>
              <a:rPr lang="en-US" dirty="0" smtClean="0"/>
              <a:t>... work on an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input element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Main object that is shown or edited</a:t>
            </a:r>
          </a:p>
          <a:p>
            <a:pPr lvl="1"/>
            <a:r>
              <a:rPr lang="en-US" dirty="0" smtClean="0"/>
              <a:t>Changes of the input element are handled → Repopulate the control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JFace Viewers ...</a:t>
            </a:r>
            <a:endParaRPr lang="en-US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857488" y="4214818"/>
            <a:ext cx="3429024" cy="1571636"/>
            <a:chOff x="2857488" y="4214818"/>
            <a:chExt cx="3429024" cy="1571636"/>
          </a:xfrm>
        </p:grpSpPr>
        <p:sp>
          <p:nvSpPr>
            <p:cNvPr id="5" name="Abgerundetes Rechteck 4"/>
            <p:cNvSpPr/>
            <p:nvPr/>
          </p:nvSpPr>
          <p:spPr>
            <a:xfrm>
              <a:off x="2857488" y="4214818"/>
              <a:ext cx="3429024" cy="1571636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Viewer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143240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Input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4786314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Gerade Verbindung mit Pfeil 10"/>
            <p:cNvCxnSpPr>
              <a:stCxn id="8" idx="1"/>
              <a:endCxn id="7" idx="3"/>
            </p:cNvCxnSpPr>
            <p:nvPr/>
          </p:nvCxnSpPr>
          <p:spPr>
            <a:xfrm rot="10800000">
              <a:off x="4357686" y="4822041"/>
              <a:ext cx="428628" cy="1588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</a:p>
          <a:p>
            <a:pPr lvl="1"/>
            <a:r>
              <a:rPr lang="en-US" dirty="0" smtClean="0"/>
              <a:t>Install Java 5 or higher</a:t>
            </a:r>
          </a:p>
          <a:p>
            <a:r>
              <a:rPr lang="en-US" dirty="0" smtClean="0"/>
              <a:t>Step 2:</a:t>
            </a:r>
          </a:p>
          <a:p>
            <a:pPr lvl="1"/>
            <a:r>
              <a:rPr lang="en-US" dirty="0" smtClean="0"/>
              <a:t>Install </a:t>
            </a:r>
            <a:r>
              <a:rPr lang="en-US" smtClean="0"/>
              <a:t>Eclipse Galileo package </a:t>
            </a:r>
            <a:r>
              <a:rPr lang="en-US" dirty="0" smtClean="0"/>
              <a:t>for RCP/Plug-in Developers</a:t>
            </a:r>
          </a:p>
          <a:p>
            <a:r>
              <a:rPr lang="en-US" dirty="0" smtClean="0"/>
              <a:t>Step 3:</a:t>
            </a:r>
          </a:p>
          <a:p>
            <a:pPr lvl="1"/>
            <a:r>
              <a:rPr lang="en-US" dirty="0" smtClean="0"/>
              <a:t>Start Eclipse and use a fresh workspace, e.g. “C:/rcptraining”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Get ready for Developing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delegates handling of input changes to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content provider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viewer queries the content provider for (an) element(s) to be shown</a:t>
            </a:r>
          </a:p>
          <a:p>
            <a:r>
              <a:rPr lang="en-US" dirty="0" smtClean="0"/>
              <a:t>... delegates mapping the elements to be displayed to labels and images to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label provider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Content Viewer ...</a:t>
            </a:r>
            <a:endParaRPr lang="en-US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2107389" y="3000372"/>
            <a:ext cx="4929222" cy="2786081"/>
            <a:chOff x="2857488" y="3000372"/>
            <a:chExt cx="4929222" cy="2786081"/>
          </a:xfrm>
        </p:grpSpPr>
        <p:sp>
          <p:nvSpPr>
            <p:cNvPr id="6" name="Abgerundetes Rechteck 5"/>
            <p:cNvSpPr/>
            <p:nvPr/>
          </p:nvSpPr>
          <p:spPr>
            <a:xfrm>
              <a:off x="2857488" y="3000372"/>
              <a:ext cx="4929222" cy="2786081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Content viewer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143240" y="3857628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Input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6286512" y="3857628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Gerade Verbindung mit Pfeil 8"/>
            <p:cNvCxnSpPr>
              <a:stCxn id="14" idx="1"/>
              <a:endCxn id="7" idx="0"/>
            </p:cNvCxnSpPr>
            <p:nvPr/>
          </p:nvCxnSpPr>
          <p:spPr>
            <a:xfrm rot="10800000" flipV="1">
              <a:off x="3750464" y="3607594"/>
              <a:ext cx="964413" cy="250033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bgerundetes Rechteck 10"/>
            <p:cNvSpPr/>
            <p:nvPr/>
          </p:nvSpPr>
          <p:spPr>
            <a:xfrm>
              <a:off x="4714876" y="4429132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Label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4714876" y="3286124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Content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8"/>
            <p:cNvCxnSpPr>
              <a:stCxn id="11" idx="0"/>
              <a:endCxn id="14" idx="2"/>
            </p:cNvCxnSpPr>
            <p:nvPr/>
          </p:nvCxnSpPr>
          <p:spPr>
            <a:xfrm rot="5400000" flipH="1" flipV="1">
              <a:off x="5072066" y="4179099"/>
              <a:ext cx="500066" cy="1588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8"/>
            <p:cNvCxnSpPr>
              <a:stCxn id="8" idx="2"/>
              <a:endCxn id="11" idx="3"/>
            </p:cNvCxnSpPr>
            <p:nvPr/>
          </p:nvCxnSpPr>
          <p:spPr>
            <a:xfrm rot="5400000">
              <a:off x="6286513" y="4143380"/>
              <a:ext cx="250033" cy="964413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allow for custom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sorting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filtering</a:t>
            </a:r>
            <a:r>
              <a:rPr lang="en-US" dirty="0" smtClean="0"/>
              <a:t> by setting ...</a:t>
            </a:r>
          </a:p>
          <a:p>
            <a:pPr lvl="1"/>
            <a:r>
              <a:rPr lang="en-US" dirty="0" smtClean="0"/>
              <a:t>... a viewer comparator (viewer sorter is deprecated)</a:t>
            </a:r>
          </a:p>
          <a:p>
            <a:pPr lvl="1"/>
            <a:r>
              <a:rPr lang="en-US" dirty="0" smtClean="0"/>
              <a:t>... viewer filters</a:t>
            </a:r>
          </a:p>
          <a:p>
            <a:r>
              <a:rPr lang="en-US" dirty="0" smtClean="0"/>
              <a:t>Implementations of structured viewers:</a:t>
            </a:r>
          </a:p>
          <a:p>
            <a:pPr lvl="1"/>
            <a:r>
              <a:rPr lang="en-US" dirty="0" smtClean="0"/>
              <a:t>Combo viewer</a:t>
            </a:r>
          </a:p>
          <a:p>
            <a:pPr lvl="1"/>
            <a:r>
              <a:rPr lang="en-US" dirty="0" smtClean="0"/>
              <a:t>List viewer</a:t>
            </a:r>
          </a:p>
          <a:p>
            <a:pPr lvl="1"/>
            <a:r>
              <a:rPr lang="en-US" dirty="0" smtClean="0"/>
              <a:t>Table viewer</a:t>
            </a:r>
          </a:p>
          <a:p>
            <a:pPr lvl="1"/>
            <a:r>
              <a:rPr lang="en-US" dirty="0" smtClean="0"/>
              <a:t>Tree viewer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Viewers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table viewer wraps a SWT table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SWT.</a:t>
            </a:r>
            <a:r>
              <a:rPr lang="en-US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FULL_SELECTION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in order to be able to fully select rows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Table.setHeaderVisible(</a:t>
            </a:r>
            <a:r>
              <a:rPr lang="en-US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true</a:t>
            </a:r>
            <a:r>
              <a:rPr lang="en-US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  <a:r>
              <a:rPr lang="en-US" dirty="0" smtClean="0"/>
              <a:t> in order to make column titles visible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Table.setLinesVisible(</a:t>
            </a:r>
            <a:r>
              <a:rPr lang="en-US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true</a:t>
            </a:r>
            <a:r>
              <a:rPr lang="en-US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  <a:r>
              <a:rPr lang="en-US" dirty="0" smtClean="0"/>
              <a:t> in order to make grid visible</a:t>
            </a:r>
          </a:p>
          <a:p>
            <a:r>
              <a:rPr lang="en-US" dirty="0" smtClean="0"/>
              <a:t>A table viewer’s input typically is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collection or an array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Table Viewer in Detail (1)</a:t>
            </a:r>
            <a:endParaRPr lang="en-US" dirty="0"/>
          </a:p>
        </p:txBody>
      </p:sp>
      <p:grpSp>
        <p:nvGrpSpPr>
          <p:cNvPr id="42" name="Gruppieren 41"/>
          <p:cNvGrpSpPr/>
          <p:nvPr/>
        </p:nvGrpSpPr>
        <p:grpSpPr>
          <a:xfrm>
            <a:off x="2857488" y="4214818"/>
            <a:ext cx="3429024" cy="1571636"/>
            <a:chOff x="2857488" y="4214818"/>
            <a:chExt cx="3429024" cy="1571636"/>
          </a:xfrm>
        </p:grpSpPr>
        <p:sp>
          <p:nvSpPr>
            <p:cNvPr id="43" name="Abgerundetes Rechteck 42"/>
            <p:cNvSpPr/>
            <p:nvPr/>
          </p:nvSpPr>
          <p:spPr>
            <a:xfrm>
              <a:off x="2857488" y="4214818"/>
              <a:ext cx="3429024" cy="1571636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Table viewer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Abgerundetes Rechteck 43"/>
            <p:cNvSpPr/>
            <p:nvPr/>
          </p:nvSpPr>
          <p:spPr>
            <a:xfrm>
              <a:off x="3143240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Array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Abgerundetes Rechteck 44"/>
            <p:cNvSpPr/>
            <p:nvPr/>
          </p:nvSpPr>
          <p:spPr>
            <a:xfrm>
              <a:off x="4786314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Gerade Verbindung mit Pfeil 45"/>
            <p:cNvCxnSpPr>
              <a:stCxn id="45" idx="1"/>
              <a:endCxn id="44" idx="3"/>
            </p:cNvCxnSpPr>
            <p:nvPr/>
          </p:nvCxnSpPr>
          <p:spPr>
            <a:xfrm rot="10800000">
              <a:off x="4357686" y="4822041"/>
              <a:ext cx="428628" cy="1588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content provider must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IStructuredContent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Provider</a:t>
            </a:r>
          </a:p>
          <a:p>
            <a:r>
              <a:rPr lang="en-US" dirty="0" smtClean="0"/>
              <a:t>Each column has its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own label provider </a:t>
            </a:r>
            <a:r>
              <a:rPr lang="en-US" dirty="0" smtClean="0"/>
              <a:t>extending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ColumnLabelProvider</a:t>
            </a:r>
            <a:r>
              <a:rPr lang="en-US" dirty="0" smtClean="0"/>
              <a:t> (new since 3.3)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Table Viewer in Detail (2)</a:t>
            </a:r>
            <a:endParaRPr lang="en-US" dirty="0"/>
          </a:p>
        </p:txBody>
      </p:sp>
      <p:sp>
        <p:nvSpPr>
          <p:cNvPr id="6" name="Abgerundetes Rechteck 5"/>
          <p:cNvSpPr/>
          <p:nvPr/>
        </p:nvSpPr>
        <p:spPr>
          <a:xfrm>
            <a:off x="1142976" y="3000372"/>
            <a:ext cx="6858048" cy="2786081"/>
          </a:xfrm>
          <a:prstGeom prst="round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Table viewer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428728" y="3857628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00826" y="3857628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Table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Gerade Verbindung mit Pfeil 8"/>
          <p:cNvCxnSpPr>
            <a:stCxn id="11" idx="1"/>
            <a:endCxn id="7" idx="0"/>
          </p:cNvCxnSpPr>
          <p:nvPr/>
        </p:nvCxnSpPr>
        <p:spPr>
          <a:xfrm rot="10800000" flipV="1">
            <a:off x="2035952" y="3607594"/>
            <a:ext cx="964413" cy="250033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3000364" y="4429132"/>
            <a:ext cx="3143272" cy="642942"/>
          </a:xfrm>
          <a:prstGeom prst="round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ColumnLabelProvider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3000364" y="3286124"/>
            <a:ext cx="3143272" cy="642942"/>
          </a:xfrm>
          <a:prstGeom prst="round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IStructuredContentProvider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8"/>
          <p:cNvCxnSpPr>
            <a:stCxn id="10" idx="0"/>
            <a:endCxn id="11" idx="2"/>
          </p:cNvCxnSpPr>
          <p:nvPr/>
        </p:nvCxnSpPr>
        <p:spPr>
          <a:xfrm rot="5400000" flipH="1" flipV="1">
            <a:off x="4321967" y="4179099"/>
            <a:ext cx="500066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"/>
          <p:cNvCxnSpPr>
            <a:stCxn id="8" idx="2"/>
            <a:endCxn id="10" idx="3"/>
          </p:cNvCxnSpPr>
          <p:nvPr/>
        </p:nvCxnSpPr>
        <p:spPr>
          <a:xfrm rot="5400000">
            <a:off x="6500827" y="4143380"/>
            <a:ext cx="250033" cy="964413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viewer columns are created as children of the table viewer: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TableColumnLayout</a:t>
            </a:r>
            <a:r>
              <a:rPr lang="en-US" dirty="0" smtClean="0"/>
              <a:t>  to “beautify” the column layout</a:t>
            </a:r>
          </a:p>
          <a:p>
            <a:pPr lvl="1"/>
            <a:r>
              <a:rPr lang="en-US" dirty="0" smtClean="0"/>
              <a:t>It must be applied to a composite only containing the (wrapped) table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ColumnWeightData</a:t>
            </a:r>
            <a:r>
              <a:rPr lang="en-US" dirty="0" smtClean="0"/>
              <a:t> to specify resizable columns using a relative width: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Table Viewer in Detail (3)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085308" y="1721818"/>
            <a:ext cx="697338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TableViewerColumn(TableViewer viewer,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style)</a:t>
            </a:r>
            <a:endParaRPr lang="en-US" sz="1600" dirty="0"/>
          </a:p>
        </p:txBody>
      </p:sp>
      <p:sp>
        <p:nvSpPr>
          <p:cNvPr id="6" name="Textfeld 5"/>
          <p:cNvSpPr txBox="1"/>
          <p:nvPr/>
        </p:nvSpPr>
        <p:spPr>
          <a:xfrm>
            <a:off x="591583" y="4077003"/>
            <a:ext cx="796083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tableColumnLayout.setColumnData(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firstNameColumn.getColumn(), </a:t>
            </a:r>
            <a:r>
              <a:rPr lang="en-US" sz="1600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ColumnWeightData(40));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199" y="1125538"/>
            <a:ext cx="7983997" cy="4967287"/>
          </a:xfrm>
        </p:spPr>
        <p:txBody>
          <a:bodyPr/>
          <a:lstStyle/>
          <a:p>
            <a:r>
              <a:rPr lang="en-US" dirty="0" smtClean="0"/>
              <a:t>Step 1: Add and configure a table viewer to the “Contact List” view</a:t>
            </a:r>
          </a:p>
          <a:p>
            <a:pPr lvl="1"/>
            <a:endParaRPr lang="en-US" dirty="0"/>
          </a:p>
          <a:p>
            <a:r>
              <a:rPr lang="en-US" dirty="0"/>
              <a:t>Step 2: Fill the table </a:t>
            </a:r>
            <a:r>
              <a:rPr lang="en-US" dirty="0" smtClean="0"/>
              <a:t>viewer with data</a:t>
            </a:r>
            <a:endParaRPr lang="en-US" dirty="0"/>
          </a:p>
          <a:p>
            <a:pPr lvl="1"/>
            <a:r>
              <a:rPr lang="en-US" dirty="0"/>
              <a:t>Get all contacts from the core plug-in</a:t>
            </a:r>
          </a:p>
          <a:p>
            <a:pPr lvl="1"/>
            <a:r>
              <a:rPr lang="en-US" dirty="0"/>
              <a:t>Add an 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update()</a:t>
            </a:r>
            <a:r>
              <a:rPr lang="en-US" dirty="0"/>
              <a:t>-method to the “Contact List” view which sets the new contacts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 Table Viewer to the Application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the table viewer by last name using a viewer comparator</a:t>
            </a:r>
          </a:p>
          <a:p>
            <a:r>
              <a:rPr lang="en-US" dirty="0" smtClean="0"/>
              <a:t>Make the columns moveable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JFace</a:t>
            </a:r>
            <a:r>
              <a:rPr lang="en-US" dirty="0" smtClean="0">
                <a:hlinkClick r:id="rId2"/>
              </a:rPr>
              <a:t> Snippets</a:t>
            </a:r>
            <a:r>
              <a:rPr lang="en-US" dirty="0" smtClean="0"/>
              <a:t>: Small and understandable programming examples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58418" y="2521432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Lab #08 Objective: display selected contact details</a:t>
            </a:r>
            <a:endParaRPr lang="en-US" sz="24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85" y="1409384"/>
            <a:ext cx="5555673" cy="416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2755115" y="2718108"/>
            <a:ext cx="1166981" cy="172542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</a:p>
          <a:p>
            <a:pPr lvl="1"/>
            <a:r>
              <a:rPr lang="en-US" dirty="0" smtClean="0"/>
              <a:t>Use the “New” wizard to create a new “Plug-in Project”</a:t>
            </a:r>
          </a:p>
          <a:p>
            <a:pPr lvl="1"/>
            <a:r>
              <a:rPr lang="en-US" dirty="0" smtClean="0"/>
              <a:t>Enter “hello” as project name</a:t>
            </a:r>
          </a:p>
          <a:p>
            <a:pPr lvl="1"/>
            <a:r>
              <a:rPr lang="en-US" dirty="0" smtClean="0"/>
              <a:t>Uncheck “Generate an activator ...”</a:t>
            </a:r>
          </a:p>
          <a:p>
            <a:pPr lvl="1"/>
            <a:r>
              <a:rPr lang="en-US" dirty="0" smtClean="0"/>
              <a:t>Select “Yes” for “Would you like ... rich client application?”</a:t>
            </a:r>
          </a:p>
          <a:p>
            <a:pPr lvl="1"/>
            <a:r>
              <a:rPr lang="en-US" dirty="0" smtClean="0"/>
              <a:t>Select the “Hello RCP” template</a:t>
            </a:r>
          </a:p>
          <a:p>
            <a:pPr lvl="1"/>
            <a:r>
              <a:rPr lang="en-US" dirty="0" smtClean="0"/>
              <a:t>Enter “Hello world!” as the “Application window title” and click “Finish”</a:t>
            </a:r>
          </a:p>
          <a:p>
            <a:r>
              <a:rPr lang="en-US" dirty="0" smtClean="0"/>
              <a:t>Step 2:</a:t>
            </a:r>
          </a:p>
          <a:p>
            <a:pPr lvl="1"/>
            <a:r>
              <a:rPr lang="en-US" dirty="0" smtClean="0"/>
              <a:t>The manifest editor will open: Click the icon     or the link “Launch an Eclipse application”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 “Hello world!” RCP application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3504" y="4143380"/>
            <a:ext cx="2286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workbench window provides the concept of a "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current selection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Each workbench part can declare a selection</a:t>
            </a:r>
          </a:p>
          <a:p>
            <a:pPr lvl="1"/>
            <a:r>
              <a:rPr lang="en-US" dirty="0" smtClean="0"/>
              <a:t>At any time there is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only one current selection </a:t>
            </a:r>
            <a:r>
              <a:rPr lang="en-US" dirty="0" smtClean="0"/>
              <a:t>in a workbench window</a:t>
            </a:r>
          </a:p>
          <a:p>
            <a:r>
              <a:rPr lang="en-US" dirty="0" smtClean="0"/>
              <a:t>Selections are generic: 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ISelection</a:t>
            </a:r>
            <a:r>
              <a:rPr lang="en-US" dirty="0" smtClean="0"/>
              <a:t> defines only one method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specific types of content there are: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IStructuredSelection</a:t>
            </a:r>
            <a:r>
              <a:rPr lang="en-US" dirty="0" smtClean="0"/>
              <a:t>: A collection of elements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ITreeSelection</a:t>
            </a:r>
            <a:r>
              <a:rPr lang="en-US" dirty="0" smtClean="0"/>
              <a:t>: A selection containing tree paths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ITextSelection</a:t>
            </a:r>
            <a:r>
              <a:rPr lang="en-US" dirty="0" smtClean="0"/>
              <a:t>: A textual selection as range of characters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998493" y="3019008"/>
            <a:ext cx="314701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boolean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isEmpty()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Workbench parts may provide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selection provider</a:t>
            </a:r>
          </a:p>
          <a:p>
            <a:pPr lvl="1"/>
            <a:r>
              <a:rPr lang="en-US" dirty="0" smtClean="0"/>
              <a:t>Workbench part active </a:t>
            </a:r>
            <a:r>
              <a:rPr lang="en-US" dirty="0" smtClean="0">
                <a:cs typeface="Arial"/>
              </a:rPr>
              <a:t>→</a:t>
            </a:r>
            <a:r>
              <a:rPr lang="en-US" dirty="0" smtClean="0"/>
              <a:t> Current selection provided to selection service</a:t>
            </a:r>
          </a:p>
          <a:p>
            <a:pPr lvl="1"/>
            <a:r>
              <a:rPr lang="en-US" dirty="0" smtClean="0"/>
              <a:t>Typically a JFace viewer is used as selection provider</a:t>
            </a:r>
          </a:p>
          <a:p>
            <a:r>
              <a:rPr lang="en-US" dirty="0" smtClean="0"/>
              <a:t>Workbench parts may listen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selection change events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Selection Service</a:t>
            </a:r>
            <a:endParaRPr lang="en-US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2857488" y="3214686"/>
            <a:ext cx="3429024" cy="2643206"/>
            <a:chOff x="2857488" y="3143248"/>
            <a:chExt cx="3429024" cy="2643206"/>
          </a:xfrm>
        </p:grpSpPr>
        <p:sp>
          <p:nvSpPr>
            <p:cNvPr id="6" name="Abgerundetes Rechteck 5"/>
            <p:cNvSpPr/>
            <p:nvPr/>
          </p:nvSpPr>
          <p:spPr>
            <a:xfrm>
              <a:off x="2857488" y="3143248"/>
              <a:ext cx="3429024" cy="2643206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Workbench window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143240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Selection provider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4786314" y="4500570"/>
              <a:ext cx="1214446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Selection listener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Gerade Verbindung mit Pfeil 8"/>
            <p:cNvCxnSpPr>
              <a:endCxn id="7" idx="0"/>
            </p:cNvCxnSpPr>
            <p:nvPr/>
          </p:nvCxnSpPr>
          <p:spPr>
            <a:xfrm rot="5400000">
              <a:off x="3571869" y="4286257"/>
              <a:ext cx="428626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3132138" y="3429000"/>
              <a:ext cx="2879725" cy="642942"/>
            </a:xfrm>
            <a:prstGeom prst="round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Selection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8" idx="0"/>
            </p:cNvCxnSpPr>
            <p:nvPr/>
          </p:nvCxnSpPr>
          <p:spPr>
            <a:xfrm rot="5400000" flipH="1" flipV="1">
              <a:off x="5214941" y="4286256"/>
              <a:ext cx="428628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workbench part site to specify a selection provider: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Get the selection service from the workbench window: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Register a selection listener with the selection service: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Selection Service</a:t>
            </a: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517318" y="1718358"/>
            <a:ext cx="6109365" cy="604524"/>
            <a:chOff x="1517318" y="1895782"/>
            <a:chExt cx="6109365" cy="604524"/>
          </a:xfrm>
        </p:grpSpPr>
        <p:sp>
          <p:nvSpPr>
            <p:cNvPr id="5" name="Textfeld 4"/>
            <p:cNvSpPr txBox="1"/>
            <p:nvPr/>
          </p:nvSpPr>
          <p:spPr>
            <a:xfrm>
              <a:off x="1517318" y="1895782"/>
              <a:ext cx="6109365" cy="604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IWorkbenchPart.getSite().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setSelectionProvider(</a:t>
              </a:r>
              <a:r>
                <a:rPr lang="en-US" sz="1600" dirty="0" smtClean="0"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ISelectionProvider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2548490" y="2175753"/>
              <a:ext cx="2501181" cy="29449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393887" y="3084418"/>
            <a:ext cx="6356227" cy="604524"/>
            <a:chOff x="1393887" y="3753170"/>
            <a:chExt cx="6356227" cy="604524"/>
          </a:xfrm>
        </p:grpSpPr>
        <p:sp>
          <p:nvSpPr>
            <p:cNvPr id="6" name="Textfeld 5"/>
            <p:cNvSpPr txBox="1"/>
            <p:nvPr/>
          </p:nvSpPr>
          <p:spPr>
            <a:xfrm>
              <a:off x="1393887" y="3753170"/>
              <a:ext cx="6356227" cy="604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IWorkbenchPart.getSite().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getWorkbenchWindow().getSelectionService()</a:t>
              </a: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4991439" y="4031851"/>
              <a:ext cx="2624011" cy="29448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900162" y="4472215"/>
            <a:ext cx="7343677" cy="348429"/>
            <a:chOff x="900162" y="5509463"/>
            <a:chExt cx="7343677" cy="348429"/>
          </a:xfrm>
        </p:grpSpPr>
        <p:sp>
          <p:nvSpPr>
            <p:cNvPr id="7" name="Textfeld 6"/>
            <p:cNvSpPr txBox="1"/>
            <p:nvPr/>
          </p:nvSpPr>
          <p:spPr>
            <a:xfrm>
              <a:off x="900162" y="5509463"/>
              <a:ext cx="7343677" cy="34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ISelectionService.addSelectionListener(ISelectionListener)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3176288" y="5546752"/>
              <a:ext cx="2514828" cy="29449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Specify a selection provider</a:t>
            </a:r>
          </a:p>
          <a:p>
            <a:pPr lvl="1"/>
            <a:r>
              <a:rPr lang="en-US" dirty="0" smtClean="0"/>
              <a:t>Use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TableViewer</a:t>
            </a:r>
            <a:r>
              <a:rPr lang="en-US" dirty="0" smtClean="0"/>
              <a:t> as selection provider for the “Contacts” view</a:t>
            </a:r>
          </a:p>
          <a:p>
            <a:r>
              <a:rPr lang="en-US" dirty="0" smtClean="0"/>
              <a:t>Step 2: Register a selection listener ...</a:t>
            </a:r>
          </a:p>
          <a:p>
            <a:pPr lvl="1"/>
            <a:r>
              <a:rPr lang="en-US" dirty="0" smtClean="0"/>
              <a:t>... in the “Contact Details” view</a:t>
            </a:r>
          </a:p>
          <a:p>
            <a:pPr lvl="1"/>
            <a:r>
              <a:rPr lang="en-US" dirty="0" smtClean="0"/>
              <a:t>Update the text controls with the properties of the provided selection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(Optional)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 care of “unselecting” as well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Use the Selection 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Eclipse help for other workbench services: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Eclipse Help &gt; Platform Plug-in Developer Guide &gt;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Programmer's Guide &gt; Advanced workbench concepts &gt; Services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2986898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Earlier there were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 for contributing behavior:</a:t>
            </a:r>
          </a:p>
          <a:p>
            <a:pPr lvl="1"/>
            <a:r>
              <a:rPr lang="en-US" dirty="0" smtClean="0"/>
              <a:t>Ext. points for global actions, view and editor actions and pop-up menus</a:t>
            </a:r>
          </a:p>
          <a:p>
            <a:pPr lvl="1"/>
            <a:r>
              <a:rPr lang="en-US" dirty="0" smtClean="0"/>
              <a:t>Different types, e.g.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IActionDelegate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IActionSet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Actions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 not separate concerns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Visual representation like menus or toolbar icons</a:t>
            </a:r>
          </a:p>
          <a:p>
            <a:pPr lvl="1"/>
            <a:r>
              <a:rPr lang="en-US" dirty="0" smtClean="0"/>
              <a:t>Execution of behavior → Code</a:t>
            </a:r>
          </a:p>
          <a:p>
            <a:r>
              <a:rPr lang="en-US" dirty="0" smtClean="0"/>
              <a:t>Actions are still prominent</a:t>
            </a:r>
          </a:p>
          <a:p>
            <a:pPr lvl="1"/>
            <a:r>
              <a:rPr lang="en-US" dirty="0" smtClean="0"/>
              <a:t>In the platform</a:t>
            </a:r>
          </a:p>
          <a:p>
            <a:pPr lvl="1"/>
            <a:r>
              <a:rPr lang="en-US" dirty="0" smtClean="0"/>
              <a:t>In many examples and existing applications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History</a:t>
            </a:r>
            <a:endParaRPr lang="en-US" dirty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2871945" y="5061747"/>
            <a:ext cx="3400111" cy="581831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Now there are commands!</a:t>
            </a:r>
          </a:p>
        </p:txBody>
      </p:sp>
    </p:spTree>
    <p:extLst>
      <p:ext uri="{BB962C8B-B14F-4D97-AF65-F5344CB8AC3E}">
        <p14:creationId xmlns:p14="http://schemas.microsoft.com/office/powerpoint/2010/main" val="15264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complete command framework was released in Eclipse 3.3: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Commands</a:t>
            </a:r>
            <a:r>
              <a:rPr lang="en-US" dirty="0" smtClean="0"/>
              <a:t> are concepts of behavior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Handlers</a:t>
            </a:r>
            <a:r>
              <a:rPr lang="en-US" dirty="0" smtClean="0"/>
              <a:t> concretize these abstractions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Menu contributions </a:t>
            </a:r>
            <a:r>
              <a:rPr lang="en-US" dirty="0" smtClean="0"/>
              <a:t>place commands into menus and toolbars</a:t>
            </a:r>
          </a:p>
          <a:p>
            <a:pPr lvl="1"/>
            <a:r>
              <a:rPr lang="en-US" dirty="0" smtClean="0"/>
              <a:t>Commands may be associated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key bindings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Clean separation between representation and execution</a:t>
            </a:r>
          </a:p>
          <a:p>
            <a:pPr lvl="1"/>
            <a:r>
              <a:rPr lang="en-US" dirty="0" smtClean="0"/>
              <a:t>Powerful declarative approach</a:t>
            </a:r>
          </a:p>
          <a:p>
            <a:pPr lvl="1"/>
            <a:r>
              <a:rPr lang="en-US" dirty="0" smtClean="0"/>
              <a:t>Easy key binding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Present: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org.eclipse.ui.commands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“id” attribute is used to reference the command</a:t>
            </a:r>
          </a:p>
          <a:p>
            <a:pPr lvl="1"/>
            <a:r>
              <a:rPr lang="en-US" dirty="0" smtClean="0"/>
              <a:t>The “name” attribute is used as default label in menu contributions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are contributed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2072758" y="2692545"/>
            <a:ext cx="4998484" cy="1885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"org.eclipse.ui.commands"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&lt;command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"net...commands.refreshcontacts"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name=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"Refresh Contacts"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&lt;/command&gt;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</a:p>
        </p:txBody>
      </p:sp>
    </p:spTree>
    <p:extLst>
      <p:ext uri="{BB962C8B-B14F-4D97-AF65-F5344CB8AC3E}">
        <p14:creationId xmlns:p14="http://schemas.microsoft.com/office/powerpoint/2010/main" val="6515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workbench contributes a lot of commands, e.g.: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org.eclipse.ui.newWizard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org.eclipse.ui.help.aboutAction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org.eclipse.ui.edit.cut/copy/paste</a:t>
            </a:r>
          </a:p>
          <a:p>
            <a:r>
              <a:rPr lang="en-US" dirty="0" smtClean="0"/>
              <a:t>These commands can be used in RCP applications</a:t>
            </a:r>
          </a:p>
          <a:p>
            <a:r>
              <a:rPr lang="en-US" dirty="0" smtClean="0"/>
              <a:t>See the plug-in manifest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/>
              <a:t>)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smtClean="0"/>
              <a:t>for details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Workbench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another RCP application from one of the other templates</a:t>
            </a:r>
          </a:p>
          <a:p>
            <a:pPr lvl="1"/>
            <a:r>
              <a:rPr lang="en-US" dirty="0" smtClean="0"/>
              <a:t>“RCP application with a view”</a:t>
            </a:r>
          </a:p>
          <a:p>
            <a:pPr lvl="1"/>
            <a:r>
              <a:rPr lang="en-US" dirty="0" smtClean="0"/>
              <a:t>“RCP Mail Template”: Check “Generate an activator ...”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357455"/>
            <a:ext cx="3429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28" y="2571768"/>
            <a:ext cx="51435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org.eclipse.ui.menus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Contributions can be menus, toolbars, commands, separators etc.</a:t>
            </a:r>
          </a:p>
          <a:p>
            <a:pPr lvl="1"/>
            <a:r>
              <a:rPr lang="en-US" dirty="0" smtClean="0"/>
              <a:t>The “locationURI” attribute specifies the location for the contribution</a:t>
            </a:r>
          </a:p>
          <a:p>
            <a:pPr lvl="2"/>
            <a:r>
              <a:rPr lang="en-US" dirty="0" smtClean="0"/>
              <a:t>Possible location types: menu, popup, toolbar</a:t>
            </a:r>
          </a:p>
          <a:p>
            <a:pPr lvl="2"/>
            <a:r>
              <a:rPr lang="en-US" dirty="0" smtClean="0"/>
              <a:t>The type has to be followed by an id, e.g. menu or view id</a:t>
            </a:r>
          </a:p>
          <a:p>
            <a:pPr lvl="1"/>
            <a:r>
              <a:rPr lang="en-US" dirty="0" smtClean="0"/>
              <a:t>The exact placement can be defined with a “query part”:</a:t>
            </a:r>
          </a:p>
          <a:p>
            <a:pPr lvl="2"/>
            <a:r>
              <a:rPr lang="en-US" dirty="0" smtClean="0"/>
              <a:t>Possible placements: before, after, endof (for separators)</a:t>
            </a:r>
          </a:p>
          <a:p>
            <a:pPr lvl="1"/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Contributions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715015" y="3830013"/>
            <a:ext cx="7713971" cy="1885003"/>
            <a:chOff x="715015" y="3830013"/>
            <a:chExt cx="7713971" cy="1885003"/>
          </a:xfrm>
        </p:grpSpPr>
        <p:sp>
          <p:nvSpPr>
            <p:cNvPr id="5" name="Textfeld 4"/>
            <p:cNvSpPr txBox="1"/>
            <p:nvPr/>
          </p:nvSpPr>
          <p:spPr>
            <a:xfrm>
              <a:off x="715015" y="3830013"/>
              <a:ext cx="7713971" cy="1885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"org.eclipse.ui.menus"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&lt;menuContribution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locationURI="menu:org.eclipse.ui.main.menu?after=window"&gt;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...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&lt;/menuContribution&gt;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&lt;/extension&gt;</a:t>
              </a:r>
              <a:endParaRPr lang="en-US" sz="1600" dirty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1000099" y="4384990"/>
              <a:ext cx="7311387" cy="10001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33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menu:org.eclipse.ui.main.menu</a:t>
            </a:r>
            <a:r>
              <a:rPr lang="en-US" sz="1900" dirty="0" smtClean="0"/>
              <a:t> - the top-level menu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popup:org.eclipse.ui.popup.any</a:t>
            </a:r>
            <a:r>
              <a:rPr lang="en-US" sz="1900" dirty="0" smtClean="0"/>
              <a:t> - all pop-up menus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toolbar:org.eclipse.ui.main.toolbar</a:t>
            </a:r>
            <a:r>
              <a:rPr lang="en-US" sz="1900" dirty="0" smtClean="0"/>
              <a:t> - the top-level tool bar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toolbar:org.eclipse.ui.trim.command1</a:t>
            </a:r>
            <a:r>
              <a:rPr lang="en-US" sz="1900" dirty="0" smtClean="0"/>
              <a:t> - the top left trim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toolbar:org.eclipse.ui.trim.command2</a:t>
            </a:r>
            <a:r>
              <a:rPr lang="en-US" sz="1900" dirty="0" smtClean="0"/>
              <a:t> - the top right trim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toolbar:org.eclipse.ui.trim.vertical1</a:t>
            </a:r>
            <a:r>
              <a:rPr lang="en-US" sz="1900" dirty="0" smtClean="0"/>
              <a:t> - the left vertical trim</a:t>
            </a:r>
          </a:p>
          <a:p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toolbar:org.eclipse.ui.trim.vertical2</a:t>
            </a:r>
            <a:r>
              <a:rPr lang="en-US" sz="1900" dirty="0" smtClean="0"/>
              <a:t> - the right vertical trim</a:t>
            </a:r>
          </a:p>
          <a:p>
            <a:r>
              <a:rPr lang="en-US" sz="19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toolbar:org.eclipse.ui.trim.status</a:t>
            </a:r>
            <a:r>
              <a:rPr lang="en-US" sz="1900" dirty="0" smtClean="0"/>
              <a:t> - the status line trim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important Location URI constants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Menus are contributed through the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menu</a:t>
            </a:r>
            <a:r>
              <a:rPr lang="en-US" dirty="0" smtClean="0"/>
              <a:t>” sub-element:</a:t>
            </a:r>
          </a:p>
          <a:p>
            <a:pPr lvl="1"/>
            <a:r>
              <a:rPr lang="en-US" dirty="0" smtClean="0"/>
              <a:t>The “id” attribute is used to reference the menu in location URIs</a:t>
            </a:r>
          </a:p>
          <a:p>
            <a:pPr lvl="1"/>
            <a:r>
              <a:rPr lang="en-US" dirty="0" smtClean="0"/>
              <a:t>The “label” attribute is displayed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After doing so the new menu’s id 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net...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menus.main.contact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smtClean="0"/>
              <a:t>can be used as a location URI in other contributions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Contributions – Menus (1)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517318" y="2454638"/>
            <a:ext cx="6109365" cy="2397195"/>
            <a:chOff x="1517318" y="2727598"/>
            <a:chExt cx="6109365" cy="2397195"/>
          </a:xfrm>
        </p:grpSpPr>
        <p:sp>
          <p:nvSpPr>
            <p:cNvPr id="5" name="Textfeld 4"/>
            <p:cNvSpPr txBox="1"/>
            <p:nvPr/>
          </p:nvSpPr>
          <p:spPr>
            <a:xfrm>
              <a:off x="1517318" y="2727598"/>
              <a:ext cx="6109365" cy="2397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"org.eclipse.ui.menus"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&lt;menuContribution</a:t>
              </a:r>
              <a:endPara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locationURI=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"menu:org.eclipse.ui.main.menu"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&lt;menu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id=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"net...menus.main.contact"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label=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"Contact"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&lt;/menu&gt;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&lt;/menuContribution&gt;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&lt;/extension&gt;</a:t>
              </a:r>
              <a:endParaRPr lang="en-US" sz="1600" dirty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1969737" y="3271806"/>
              <a:ext cx="5604771" cy="127627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6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you see the result of contributing the “Contact” labeled menu into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menu:org.eclipse.ui.main.menu</a:t>
            </a:r>
            <a:r>
              <a:rPr lang="en-US" dirty="0" smtClean="0"/>
              <a:t>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Contributions – Menus (2)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8670" y="2352587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bgerundetes Rechteck 8"/>
          <p:cNvSpPr/>
          <p:nvPr/>
        </p:nvSpPr>
        <p:spPr>
          <a:xfrm>
            <a:off x="2951250" y="2562620"/>
            <a:ext cx="471458" cy="1721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Toolbars are contributed through the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toolbar</a:t>
            </a:r>
            <a:r>
              <a:rPr lang="en-US" dirty="0" smtClean="0"/>
              <a:t>” sub-element:</a:t>
            </a:r>
          </a:p>
          <a:p>
            <a:pPr lvl="1"/>
            <a:r>
              <a:rPr lang="en-US" dirty="0" smtClean="0"/>
              <a:t>The “id” attribute is used to reference the toolbar in location URIs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Contributions - Toolbars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147024" y="2325224"/>
            <a:ext cx="6849952" cy="2141099"/>
            <a:chOff x="1147024" y="2857496"/>
            <a:chExt cx="6849952" cy="2141099"/>
          </a:xfrm>
        </p:grpSpPr>
        <p:sp>
          <p:nvSpPr>
            <p:cNvPr id="6" name="Textfeld 5"/>
            <p:cNvSpPr txBox="1"/>
            <p:nvPr/>
          </p:nvSpPr>
          <p:spPr>
            <a:xfrm>
              <a:off x="1147024" y="2857496"/>
              <a:ext cx="6849952" cy="2141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"org.eclipse.ui.menus"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&lt;menuContribution</a:t>
              </a:r>
              <a:endPara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locationURI=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"toolbar:org.eclipse.ui.main.toolbar"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&lt;toolbar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id=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"net...toolbars.main.contact"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&lt;/toolbar&gt;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&lt;/menuContribution&gt;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&lt;/extension&gt;</a:t>
              </a:r>
              <a:endParaRPr lang="en-US" sz="1600" dirty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643042" y="3411942"/>
              <a:ext cx="6286544" cy="102358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1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are placed into menus, pop-ups or toolbars through the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en-US" dirty="0" smtClean="0"/>
              <a:t>” sub-element:</a:t>
            </a:r>
          </a:p>
          <a:p>
            <a:pPr lvl="1"/>
            <a:r>
              <a:rPr lang="en-US" dirty="0" smtClean="0"/>
              <a:t>The “commandId” attribute references the command contribution</a:t>
            </a:r>
          </a:p>
          <a:p>
            <a:pPr lvl="1"/>
            <a:r>
              <a:rPr lang="en-US" dirty="0" smtClean="0"/>
              <a:t>The “icon” attribute specifies an icon to be displayed</a:t>
            </a:r>
          </a:p>
          <a:p>
            <a:pPr lvl="1"/>
            <a:r>
              <a:rPr lang="en-US" dirty="0" smtClean="0"/>
              <a:t>Possible styles: push, radio, toggle, pulldown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Contributions - Commands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455602" y="3143248"/>
            <a:ext cx="6232796" cy="2653290"/>
            <a:chOff x="1455602" y="3143248"/>
            <a:chExt cx="6232796" cy="2653290"/>
          </a:xfrm>
        </p:grpSpPr>
        <p:sp>
          <p:nvSpPr>
            <p:cNvPr id="6" name="Textfeld 5"/>
            <p:cNvSpPr txBox="1"/>
            <p:nvPr/>
          </p:nvSpPr>
          <p:spPr>
            <a:xfrm>
              <a:off x="1455602" y="3143248"/>
              <a:ext cx="6232796" cy="2653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"org.eclipse.ui.menus"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&lt;menuContribution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locationURI=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"menu:net....menus.main.contact"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&lt;command 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commandId=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"net...commands.refreshcontacts"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icon=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"icons/refresh_nav.gif"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style=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"push"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&lt;/command&gt;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&lt;/menuContribution&gt;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&lt;/extension&gt;</a:t>
              </a:r>
              <a:endParaRPr lang="en-US" sz="1600" dirty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928794" y="3697694"/>
              <a:ext cx="5715040" cy="151725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8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org.eclipse.ui.handlers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“class”-attribute specifies an IHandler-implementation</a:t>
            </a:r>
          </a:p>
          <a:p>
            <a:pPr lvl="1"/>
            <a:r>
              <a:rPr lang="en-US" dirty="0" smtClean="0"/>
              <a:t>The “commandId”-attribute references an existing command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Extend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AbstractHandler</a:t>
            </a:r>
            <a:r>
              <a:rPr lang="en-US" dirty="0" smtClean="0"/>
              <a:t> for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IHandler</a:t>
            </a:r>
            <a:r>
              <a:rPr lang="en-US" dirty="0" err="1" smtClean="0">
                <a:sym typeface="Wingdings" pitchFamily="2" charset="2"/>
              </a:rPr>
              <a:t>-implemen-tations</a:t>
            </a:r>
            <a:r>
              <a:rPr lang="en-US" dirty="0" smtClean="0"/>
              <a:t>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Handlers are contributed ...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38446" y="2499450"/>
            <a:ext cx="7467109" cy="162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 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"org.eclipse.ui.handlers"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&lt;handler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class=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"net...commands.internal.RefreshContactsHandler"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commandId=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"net...commands.refreshcontacts"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&lt;/handler&gt;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  <a:endParaRPr lang="en-US" sz="1600" dirty="0">
              <a:solidFill>
                <a:srgbClr val="00008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handlers can be associated with the same command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Only one </a:t>
            </a:r>
            <a:r>
              <a:rPr lang="en-US" dirty="0" smtClean="0"/>
              <a:t>handler 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en-US" dirty="0" smtClean="0"/>
              <a:t> at any time:</a:t>
            </a:r>
          </a:p>
          <a:p>
            <a:pPr lvl="1"/>
            <a:r>
              <a:rPr lang="en-US" dirty="0" smtClean="0"/>
              <a:t>The active handler will be called for execution</a:t>
            </a:r>
          </a:p>
          <a:p>
            <a:r>
              <a:rPr lang="en-US" dirty="0" smtClean="0"/>
              <a:t>Activation is configured through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Handler Activation (1)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517318" y="3071810"/>
            <a:ext cx="6109365" cy="2909386"/>
            <a:chOff x="1517318" y="3071810"/>
            <a:chExt cx="6109365" cy="2909386"/>
          </a:xfrm>
        </p:grpSpPr>
        <p:sp>
          <p:nvSpPr>
            <p:cNvPr id="5" name="Textfeld 4"/>
            <p:cNvSpPr txBox="1"/>
            <p:nvPr/>
          </p:nvSpPr>
          <p:spPr>
            <a:xfrm>
              <a:off x="1517318" y="3071810"/>
              <a:ext cx="6109365" cy="29093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"org.eclipse.ui.handlers"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&lt;handler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class=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"..."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commandId=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"..."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&lt;activeWhen&gt;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&lt;with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variable=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"activePartId"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&lt;equals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  v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alue=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"net...listview.views.listview"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&lt;/equals&gt;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&lt;/with&gt;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&lt;/activeWhen&gt;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...</a:t>
              </a:r>
              <a:endParaRPr lang="en-US" sz="1600" dirty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endParaRPr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1928794" y="3626256"/>
              <a:ext cx="5572164" cy="201732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8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"activeWhen" condition makes a handler a default handler</a:t>
            </a:r>
          </a:p>
          <a:p>
            <a:pPr lvl="1"/>
            <a:r>
              <a:rPr lang="en-US" dirty="0" smtClean="0"/>
              <a:t>Watch out for conflicts with explicitly defined default handlers!</a:t>
            </a:r>
          </a:p>
          <a:p>
            <a:r>
              <a:rPr lang="en-US" dirty="0" smtClean="0"/>
              <a:t>The handler with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most "specific" expression </a:t>
            </a:r>
            <a:r>
              <a:rPr lang="en-US" dirty="0" smtClean="0"/>
              <a:t>is activated</a:t>
            </a:r>
          </a:p>
          <a:p>
            <a:pPr lvl="1"/>
            <a:r>
              <a:rPr lang="en-US" dirty="0" smtClean="0"/>
              <a:t>This is based on evaluating the variables used in the expressions</a:t>
            </a:r>
          </a:p>
          <a:p>
            <a:pPr lvl="1"/>
            <a:r>
              <a:rPr lang="en-US" dirty="0" smtClean="0"/>
              <a:t>The more "local" a variable, the more likely it will be active</a:t>
            </a:r>
          </a:p>
          <a:p>
            <a:pPr lvl="1"/>
            <a:r>
              <a:rPr lang="en-US" dirty="0" smtClean="0"/>
              <a:t>Check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ISources</a:t>
            </a:r>
            <a:r>
              <a:rPr lang="en-US" dirty="0" smtClean="0"/>
              <a:t> for variables and priorities</a:t>
            </a:r>
          </a:p>
          <a:p>
            <a:r>
              <a:rPr lang="en-US" dirty="0" smtClean="0"/>
              <a:t>In case of equal priorities no handler will be activated!</a:t>
            </a:r>
          </a:p>
          <a:p>
            <a:pPr lvl="1"/>
            <a:r>
              <a:rPr lang="en-US" dirty="0" smtClean="0"/>
              <a:t>Same for two default handlers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Handler Activation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Contribute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(</a:t>
            </a:r>
            <a:r>
              <a:rPr lang="de-DE" dirty="0" err="1" smtClean="0"/>
              <a:t>programmatically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(</a:t>
            </a:r>
            <a:r>
              <a:rPr lang="de-DE" dirty="0" err="1" smtClean="0"/>
              <a:t>declaratively</a:t>
            </a:r>
            <a:r>
              <a:rPr lang="de-DE" dirty="0" smtClean="0"/>
              <a:t>) </a:t>
            </a:r>
            <a:r>
              <a:rPr lang="de-DE" dirty="0" err="1" smtClean="0"/>
              <a:t>to</a:t>
            </a:r>
            <a:r>
              <a:rPr lang="de-DE" dirty="0" smtClean="0"/>
              <a:t> all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destinations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Main Menu </a:t>
            </a:r>
            <a:r>
              <a:rPr lang="de-DE" dirty="0" err="1" smtClean="0"/>
              <a:t>and</a:t>
            </a:r>
            <a:r>
              <a:rPr lang="de-DE" dirty="0" smtClean="0"/>
              <a:t> Toolbar</a:t>
            </a:r>
          </a:p>
          <a:p>
            <a:pPr lvl="2"/>
            <a:r>
              <a:rPr lang="de-DE" dirty="0" smtClean="0"/>
              <a:t>Create a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bars</a:t>
            </a:r>
            <a:endParaRPr lang="de-DE" dirty="0" smtClean="0"/>
          </a:p>
          <a:p>
            <a:pPr lvl="2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wherever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endParaRPr lang="de-DE" dirty="0" smtClean="0"/>
          </a:p>
          <a:p>
            <a:pPr lvl="1"/>
            <a:r>
              <a:rPr lang="de-DE" dirty="0" smtClean="0"/>
              <a:t>View Menu </a:t>
            </a:r>
            <a:r>
              <a:rPr lang="de-DE" dirty="0" err="1" smtClean="0"/>
              <a:t>and</a:t>
            </a:r>
            <a:r>
              <a:rPr lang="de-DE" dirty="0" smtClean="0"/>
              <a:t> Toolbar</a:t>
            </a:r>
          </a:p>
          <a:p>
            <a:pPr lvl="2"/>
            <a:r>
              <a:rPr lang="de-DE" dirty="0" smtClean="0"/>
              <a:t>Create „Refresh </a:t>
            </a:r>
            <a:r>
              <a:rPr lang="de-DE" dirty="0" err="1" smtClean="0"/>
              <a:t>Contacts</a:t>
            </a:r>
            <a:r>
              <a:rPr lang="de-DE" dirty="0" smtClean="0"/>
              <a:t>“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Contacts</a:t>
            </a:r>
            <a:r>
              <a:rPr lang="de-DE" dirty="0" smtClean="0"/>
              <a:t>“ </a:t>
            </a:r>
            <a:r>
              <a:rPr lang="de-DE" dirty="0" err="1" smtClean="0"/>
              <a:t>view</a:t>
            </a:r>
            <a:endParaRPr lang="de-DE" dirty="0" smtClean="0"/>
          </a:p>
          <a:p>
            <a:pPr lvl="1"/>
            <a:r>
              <a:rPr lang="de-DE" dirty="0" smtClean="0"/>
              <a:t>Pop-up </a:t>
            </a:r>
            <a:r>
              <a:rPr lang="de-DE" dirty="0" err="1" smtClean="0"/>
              <a:t>menu</a:t>
            </a:r>
            <a:endParaRPr lang="de-DE" dirty="0"/>
          </a:p>
          <a:p>
            <a:pPr lvl="2"/>
            <a:r>
              <a:rPr lang="de-DE" dirty="0" smtClean="0"/>
              <a:t>Create „Delete </a:t>
            </a:r>
            <a:r>
              <a:rPr lang="de-DE" dirty="0" err="1" smtClean="0"/>
              <a:t>Contact</a:t>
            </a:r>
            <a:r>
              <a:rPr lang="de-DE" dirty="0" smtClean="0"/>
              <a:t>“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Contacts</a:t>
            </a:r>
            <a:r>
              <a:rPr lang="de-DE" dirty="0" smtClean="0"/>
              <a:t>“ </a:t>
            </a:r>
            <a:r>
              <a:rPr lang="de-DE" dirty="0" err="1" smtClean="0"/>
              <a:t>view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Editor Menu </a:t>
            </a:r>
            <a:r>
              <a:rPr lang="de-DE" dirty="0" err="1" smtClean="0"/>
              <a:t>and</a:t>
            </a:r>
            <a:r>
              <a:rPr lang="de-DE" dirty="0" smtClean="0"/>
              <a:t> Toolbar</a:t>
            </a:r>
          </a:p>
          <a:p>
            <a:pPr lvl="2"/>
            <a:r>
              <a:rPr lang="de-DE" dirty="0" smtClean="0"/>
              <a:t>This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later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Editor </a:t>
            </a:r>
            <a:r>
              <a:rPr lang="de-DE" dirty="0" err="1" smtClean="0"/>
              <a:t>now</a:t>
            </a:r>
            <a:r>
              <a:rPr lang="de-DE" dirty="0" smtClean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Task: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menus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toolbar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7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2062256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contribute the “Refresh Contacts” command to the main toolbar</a:t>
            </a:r>
          </a:p>
          <a:p>
            <a:endParaRPr lang="en-US" dirty="0" smtClean="0"/>
          </a:p>
          <a:p>
            <a:r>
              <a:rPr lang="en-US" dirty="0" smtClean="0"/>
              <a:t>Also contribute the “Refresh Contacts” command to the “Contact List” view’s pop-up menu</a:t>
            </a:r>
          </a:p>
          <a:p>
            <a:endParaRPr lang="en-US" dirty="0" smtClean="0"/>
          </a:p>
          <a:p>
            <a:r>
              <a:rPr lang="en-US" dirty="0" smtClean="0"/>
              <a:t>Try to contribute some standard Workbench commands in the menu</a:t>
            </a:r>
          </a:p>
          <a:p>
            <a:pPr lvl="1"/>
            <a:r>
              <a:rPr lang="en-US" dirty="0" smtClean="0"/>
              <a:t>Check the similarities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ActionFactory</a:t>
            </a:r>
            <a:r>
              <a:rPr lang="en-US" dirty="0" smtClean="0"/>
              <a:t> class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Eclipse Wiki</a:t>
            </a:r>
          </a:p>
          <a:p>
            <a:pPr lvl="1"/>
            <a:r>
              <a:rPr lang="en-US" dirty="0" smtClean="0">
                <a:hlinkClick r:id="rId2"/>
              </a:rPr>
              <a:t>wiki.eclipse.org/Platform_Command_Framework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wiki.eclipse.org/Command_Core_Expressions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wiki.eclipse.org/Menu_Contributions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wiki.eclipse.org/Menus_Extension_Mapping</a:t>
            </a:r>
            <a:endParaRPr lang="en-US" dirty="0" smtClean="0"/>
          </a:p>
          <a:p>
            <a:r>
              <a:rPr lang="en-US" dirty="0" smtClean="0"/>
              <a:t>See the Eclipse help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Eclipse Help &gt; Platform Plug-in Developer Guide &gt;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Programmer's Guide &gt;  Plugging into the workbench &gt;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Basic workbench extension points using commands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Eclipse Help &gt; Platform Plug-in Developer Guide &gt;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Reference &gt; Extension Points Reference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3447255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Wizard API is provided by </a:t>
            </a:r>
            <a:r>
              <a:rPr lang="en-US" noProof="0" dirty="0" err="1" smtClean="0"/>
              <a:t>JFace</a:t>
            </a:r>
            <a:endParaRPr lang="en-US" noProof="0" dirty="0" smtClean="0"/>
          </a:p>
          <a:p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r>
              <a:rPr lang="en-US" noProof="0" dirty="0" smtClean="0"/>
              <a:t> is a top level dialog for a wizard</a:t>
            </a:r>
          </a:p>
          <a:p>
            <a:r>
              <a:rPr lang="en-US" noProof="0" dirty="0" smtClean="0"/>
              <a:t>It supports standard wizard buttons and controls the enablement of them</a:t>
            </a:r>
          </a:p>
          <a:p>
            <a:r>
              <a:rPr lang="en-US" noProof="0" dirty="0" smtClean="0"/>
              <a:t>Your wizard class - implementing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IWizard</a:t>
            </a:r>
            <a:r>
              <a:rPr lang="en-US" noProof="0" dirty="0" smtClean="0"/>
              <a:t> - controls overall behavior and logic of the wizard (title text and image, help button, etc.)</a:t>
            </a:r>
          </a:p>
          <a:p>
            <a:r>
              <a:rPr lang="en-US" noProof="0" dirty="0" smtClean="0"/>
              <a:t>Typically you extend the 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Wizard</a:t>
            </a:r>
            <a:r>
              <a:rPr lang="en-US" noProof="0" dirty="0" smtClean="0"/>
              <a:t> class and</a:t>
            </a:r>
          </a:p>
          <a:p>
            <a:pPr lvl="1"/>
            <a:r>
              <a:rPr lang="en-US" noProof="0" dirty="0" smtClean="0"/>
              <a:t>Create and add wizard pages using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addPage</a:t>
            </a:r>
            <a:r>
              <a:rPr lang="en-US" sz="2000" noProof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IWizardPage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Implement the behavior that occurs when the user presses the finish button by overriding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performFinish</a:t>
            </a:r>
            <a:r>
              <a:rPr lang="en-US" noProof="0" dirty="0" smtClean="0"/>
              <a:t>()</a:t>
            </a:r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WizardDialog / Wizard</a:t>
            </a:r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345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JFace</a:t>
            </a:r>
            <a:r>
              <a:rPr lang="en-US" noProof="0" dirty="0" smtClean="0"/>
              <a:t> Wizards API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174</a:t>
            </a:fld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570" y="940078"/>
            <a:ext cx="6837158" cy="504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462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Single pages are created by extending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WizardPage</a:t>
            </a:r>
            <a:r>
              <a:rPr lang="en-US" noProof="0" dirty="0" smtClean="0"/>
              <a:t> class</a:t>
            </a:r>
          </a:p>
          <a:p>
            <a:r>
              <a:rPr lang="en-US" noProof="0" dirty="0" smtClean="0"/>
              <a:t>You need to override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createControl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(Composite</a:t>
            </a:r>
            <a:r>
              <a:rPr lang="en-US" noProof="0" dirty="0" smtClean="0"/>
              <a:t> 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parent)</a:t>
            </a:r>
            <a:r>
              <a:rPr lang="en-US" noProof="0" dirty="0" smtClean="0"/>
              <a:t> method to create the content of the wizard page</a:t>
            </a:r>
          </a:p>
          <a:p>
            <a:r>
              <a:rPr lang="en-US" noProof="0" dirty="0" smtClean="0"/>
              <a:t>Create a control that will hold your widgets and set it to the wizard page: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175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81726" y="3236892"/>
            <a:ext cx="738142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@Override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createControl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(Composite parent)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Composite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cmp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new Composite(parent, SWT.NONE);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// add your widgets to the composite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…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setPageComplete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(false);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setControl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cmp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7652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Your input widgets should be attached to a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ModifyListener</a:t>
            </a:r>
            <a:r>
              <a:rPr lang="en-US" noProof="0" dirty="0" smtClean="0"/>
              <a:t> that</a:t>
            </a:r>
          </a:p>
          <a:p>
            <a:pPr lvl="1"/>
            <a:r>
              <a:rPr lang="en-US" noProof="0" dirty="0" smtClean="0"/>
              <a:t>picks up user input,</a:t>
            </a:r>
          </a:p>
          <a:p>
            <a:pPr lvl="1"/>
            <a:r>
              <a:rPr lang="en-US" noProof="0" dirty="0" smtClean="0"/>
              <a:t>calls your validation logic and </a:t>
            </a:r>
          </a:p>
          <a:p>
            <a:pPr lvl="1"/>
            <a:r>
              <a:rPr lang="en-US" noProof="0" dirty="0" smtClean="0"/>
              <a:t>calls the framework method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setPageComplete</a:t>
            </a:r>
            <a:r>
              <a:rPr lang="en-US" sz="2000" noProof="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noProof="0" dirty="0" smtClean="0"/>
              <a:t> to indicate whether the current page is complete: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II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90115" y="3010389"/>
            <a:ext cx="738142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@Override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 void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createControl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(Composite parent)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…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smtClean="0"/>
              <a:t> 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de-DE" sz="1400" b="1" dirty="0" smtClean="0"/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new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() 	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modifyText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ModifyEvent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aE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setPageComplete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validateMyPage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}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};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myTextWidget.addModifyListener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…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2005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Validation Errors can be indicated to the framework by calling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setErrorMessage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(String</a:t>
            </a:r>
            <a:r>
              <a:rPr lang="en-US" noProof="0" dirty="0" smtClean="0"/>
              <a:t>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errorMessage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noProof="0" dirty="0" smtClean="0"/>
              <a:t>: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The error messages will be shown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III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177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90115" y="2137933"/>
            <a:ext cx="738142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protected </a:t>
            </a:r>
            <a:r>
              <a:rPr lang="en-US" sz="1400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validateMyPage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	final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= … //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your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input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validation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here</a:t>
            </a:r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(!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setErrorMessage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(„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Please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provide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more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data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!“);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else</a:t>
            </a:r>
            <a:endParaRPr lang="de-DE" sz="1400" dirty="0" smtClean="0">
              <a:solidFill>
                <a:srgbClr val="7F0055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setErrorMessage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(null);</a:t>
            </a:r>
          </a:p>
          <a:p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512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workbench defines three wizard related extension points:</a:t>
            </a: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org.eclipse.ui.newWizards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org.eclipse.ui.importWizards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org.eclipse.ui.exportWizards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noProof="0" dirty="0" smtClean="0"/>
              <a:t>You can contribute to these extension points and define your own wizard based operations for new, import and export functionality</a:t>
            </a:r>
          </a:p>
          <a:p>
            <a:r>
              <a:rPr lang="en-US" noProof="0" dirty="0" smtClean="0"/>
              <a:t>If you contribute a wizard you need to provide your wizard implementation class</a:t>
            </a:r>
          </a:p>
          <a:p>
            <a:r>
              <a:rPr lang="en-US" noProof="0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r>
              <a:rPr lang="en-US" noProof="0" dirty="0" smtClean="0"/>
              <a:t> itself is instantiated by the workbench</a:t>
            </a:r>
            <a:endParaRPr lang="en-US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Workbench Wizard Extension Points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5102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NewWizar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1025" y="1432719"/>
            <a:ext cx="7981950" cy="4352925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org.eclipse.ui.newWizards</a:t>
            </a:r>
            <a:endParaRPr lang="en-US" noProof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686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environment </a:t>
            </a:r>
            <a:r>
              <a:rPr lang="en-US" dirty="0" smtClean="0">
                <a:latin typeface="Arial"/>
                <a:cs typeface="Arial"/>
              </a:rPr>
              <a:t>→</a:t>
            </a:r>
            <a:r>
              <a:rPr lang="en-US" dirty="0" smtClean="0"/>
              <a:t> Eclipse SDK</a:t>
            </a:r>
          </a:p>
          <a:p>
            <a:r>
              <a:rPr lang="en-US" dirty="0" smtClean="0"/>
              <a:t>Open Source → Eclipse Public License (EPL)</a:t>
            </a:r>
          </a:p>
          <a:p>
            <a:r>
              <a:rPr lang="en-US" dirty="0" smtClean="0"/>
              <a:t>Community → Many projects, &gt;1000 contributors, active blogging, ...</a:t>
            </a:r>
          </a:p>
          <a:p>
            <a:r>
              <a:rPr lang="en-US" dirty="0" smtClean="0"/>
              <a:t>Managed eco-system → Eclipse Foundation</a:t>
            </a:r>
          </a:p>
          <a:p>
            <a:r>
              <a:rPr lang="en-US" dirty="0" smtClean="0"/>
              <a:t>Platform for rich client applications → Eclipse RCP</a:t>
            </a:r>
          </a:p>
          <a:p>
            <a:r>
              <a:rPr lang="en-US" dirty="0" smtClean="0"/>
              <a:t>...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Eclipse?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Make sure the workbench’s "New" command is added in the main menu/toolbar of your application:</a:t>
            </a:r>
          </a:p>
          <a:p>
            <a:pPr lvl="1"/>
            <a:r>
              <a:rPr lang="en-US" sz="2000" noProof="0" dirty="0" smtClean="0"/>
              <a:t>Use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org.eclipse.ui.menu</a:t>
            </a:r>
            <a:r>
              <a:rPr lang="en-US" sz="2000" noProof="0" dirty="0" smtClean="0"/>
              <a:t> extension point for placement</a:t>
            </a:r>
          </a:p>
          <a:p>
            <a:pPr lvl="1"/>
            <a:r>
              <a:rPr lang="en-US" sz="2000" noProof="0" dirty="0" smtClean="0"/>
              <a:t>Use this command id: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org.eclipse.ui.newWizard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endParaRPr lang="en-US" noProof="0" dirty="0" smtClean="0"/>
          </a:p>
          <a:p>
            <a:r>
              <a:rPr lang="en-US" noProof="0" dirty="0" smtClean="0"/>
              <a:t>Add an extension to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org.eclipse.ui.newWizards</a:t>
            </a:r>
            <a:r>
              <a:rPr lang="en-US" noProof="0" dirty="0" smtClean="0"/>
              <a:t> and contribute your wizard</a:t>
            </a:r>
          </a:p>
          <a:p>
            <a:endParaRPr lang="en-US" noProof="0" dirty="0" smtClean="0"/>
          </a:p>
          <a:p>
            <a:r>
              <a:rPr lang="en-US" noProof="0" dirty="0" smtClean="0"/>
              <a:t>Use the extension editor to create a class for your wizard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Lab tasks I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4168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Create a wizard page class extending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org.eclipse.jface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wizard.WizardPage</a:t>
            </a:r>
            <a:r>
              <a:rPr lang="en-US" noProof="0" dirty="0" smtClean="0"/>
              <a:t> and add it to your wizard</a:t>
            </a:r>
          </a:p>
          <a:p>
            <a:r>
              <a:rPr lang="en-US" noProof="0" dirty="0" smtClean="0"/>
              <a:t>Add widgets to your page in order to gather the user‘s input</a:t>
            </a:r>
          </a:p>
          <a:p>
            <a:r>
              <a:rPr lang="en-US" noProof="0" dirty="0" smtClean="0"/>
              <a:t>Implement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performFinish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noProof="0" dirty="0" smtClean="0"/>
              <a:t> method of your wizard</a:t>
            </a:r>
          </a:p>
          <a:p>
            <a:pPr lvl="1"/>
            <a:r>
              <a:rPr lang="en-US" noProof="0" dirty="0" smtClean="0"/>
              <a:t>Retrieve the data entered on the page</a:t>
            </a:r>
          </a:p>
          <a:p>
            <a:pPr lvl="1"/>
            <a:r>
              <a:rPr lang="en-US" noProof="0" dirty="0" smtClean="0"/>
              <a:t>Create a new contact by calling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addContact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(Contact)</a:t>
            </a:r>
            <a:r>
              <a:rPr lang="en-US" noProof="0" dirty="0" smtClean="0"/>
              <a:t>of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ContactsRepository</a:t>
            </a:r>
            <a:endParaRPr lang="en-US" noProof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noProof="0" dirty="0" smtClean="0"/>
              <a:t>Make your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WizardPage</a:t>
            </a:r>
            <a:r>
              <a:rPr lang="en-US" noProof="0" dirty="0" smtClean="0"/>
              <a:t> react if data is invalid:</a:t>
            </a:r>
          </a:p>
          <a:p>
            <a:pPr lvl="1"/>
            <a:r>
              <a:rPr lang="en-US" noProof="0" dirty="0" smtClean="0"/>
              <a:t>Warn the user with a message and prevent the wizard from being finished.</a:t>
            </a:r>
            <a:endParaRPr lang="en-US" noProof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Lab tasks II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1EE64C7A-B923-420E-A18C-3EBD0469DC1F}" type="slidenum">
              <a:rPr lang="de-DE" smtClean="0"/>
              <a:pPr/>
              <a:t>181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7812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3889269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#11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implement</a:t>
            </a:r>
            <a:r>
              <a:rPr lang="de-DE" dirty="0" smtClean="0"/>
              <a:t> a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endParaRPr lang="de-DE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70" y="1333814"/>
            <a:ext cx="5585901" cy="418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9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Editors are always displayed in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editor area</a:t>
            </a:r>
          </a:p>
          <a:p>
            <a:pPr lvl="1"/>
            <a:r>
              <a:rPr lang="en-US" dirty="0" smtClean="0"/>
              <a:t>Within this area they can be moved, docked and stacked</a:t>
            </a:r>
          </a:p>
          <a:p>
            <a:pPr lvl="1"/>
            <a:r>
              <a:rPr lang="en-US" dirty="0" smtClean="0"/>
              <a:t>They cannot be moved “anywhere” on the workbench window like views</a:t>
            </a:r>
          </a:p>
          <a:p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Features (1)</a:t>
            </a: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469231" y="2393459"/>
            <a:ext cx="6205538" cy="3562350"/>
            <a:chOff x="1469231" y="2393459"/>
            <a:chExt cx="6205538" cy="356235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69231" y="2393459"/>
              <a:ext cx="6205538" cy="3562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Abgerundetes Rechteck 10"/>
            <p:cNvSpPr/>
            <p:nvPr/>
          </p:nvSpPr>
          <p:spPr>
            <a:xfrm>
              <a:off x="3029802" y="2751236"/>
              <a:ext cx="3357349" cy="20254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be detached from the workbench window</a:t>
            </a:r>
          </a:p>
          <a:p>
            <a:r>
              <a:rPr lang="en-US" dirty="0" smtClean="0"/>
              <a:t>Contribute to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main menu and toolbars</a:t>
            </a:r>
          </a:p>
          <a:p>
            <a:r>
              <a:rPr lang="en-US" dirty="0" smtClean="0"/>
              <a:t>Are used in an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open-edit-save</a:t>
            </a:r>
            <a:r>
              <a:rPr lang="en-US" dirty="0" smtClean="0"/>
              <a:t>” style: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ISaveablePart</a:t>
            </a:r>
            <a:r>
              <a:rPr lang="en-US" dirty="0" smtClean="0"/>
              <a:t> by default</a:t>
            </a:r>
          </a:p>
          <a:p>
            <a:pPr lvl="1"/>
            <a:r>
              <a:rPr lang="en-US" dirty="0" smtClean="0"/>
              <a:t>If their content changes, editors are marked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dirty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dirty editors the global “save”- and “save-as”-actions are enabled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ISaveablePart</a:t>
            </a:r>
            <a:r>
              <a:rPr lang="en-US" dirty="0" smtClean="0"/>
              <a:t> may also be implemented by views!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Features (2)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0" y="3452816"/>
            <a:ext cx="2857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...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org.eclipse.ui.editors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“class” attribute specifies an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IEditorPart</a:t>
            </a:r>
            <a:r>
              <a:rPr lang="en-US" dirty="0" smtClean="0">
                <a:sym typeface="Wingdings" pitchFamily="2" charset="2"/>
              </a:rPr>
              <a:t>-implementation</a:t>
            </a:r>
          </a:p>
          <a:p>
            <a:pPr lvl="1"/>
            <a:r>
              <a:rPr lang="en-US" dirty="0" smtClean="0"/>
              <a:t>The “id” attribute is used to reference the editor</a:t>
            </a:r>
          </a:p>
          <a:p>
            <a:pPr lvl="1"/>
            <a:r>
              <a:rPr lang="en-US" dirty="0" smtClean="0"/>
              <a:t>The “name” attribute defines the label shown in the workbench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Extend the base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EditorPart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Editors are contributed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270455" y="2849087"/>
            <a:ext cx="6603090" cy="2141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"org.eclipse.ui.editors"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&lt;editor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class=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"net...detaileditor.internal.DetailEditor"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"net...detaileditor.editors.detail"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name=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"Contact Details Editor"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...&gt;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&lt;/editor&gt;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through the workbench page: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editor input </a:t>
            </a:r>
            <a:r>
              <a:rPr lang="en-US" dirty="0" smtClean="0"/>
              <a:t>is a lightweight descriptor for some content to be edited</a:t>
            </a:r>
          </a:p>
          <a:p>
            <a:pPr lvl="1"/>
            <a:r>
              <a:rPr lang="en-US" dirty="0" smtClean="0"/>
              <a:t>Can be compared to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java.io.File</a:t>
            </a:r>
          </a:p>
          <a:p>
            <a:pPr lvl="1"/>
            <a:r>
              <a:rPr lang="en-US" dirty="0" smtClean="0"/>
              <a:t>The implementation typically contains:</a:t>
            </a:r>
          </a:p>
          <a:p>
            <a:pPr lvl="2"/>
            <a:r>
              <a:rPr lang="en-US" dirty="0" smtClean="0"/>
              <a:t>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description</a:t>
            </a:r>
            <a:r>
              <a:rPr lang="en-US" dirty="0" smtClean="0"/>
              <a:t> of the content to be edited (IEditorInput methods)</a:t>
            </a:r>
          </a:p>
          <a:p>
            <a:pPr lvl="2"/>
            <a:r>
              <a:rPr lang="en-US" dirty="0" smtClean="0"/>
              <a:t>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to the content to be edited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Editors are opened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270455" y="1785070"/>
            <a:ext cx="660309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IWorkbenchPage.openEditor(IEditorInput, 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“editor.id”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an editor is dirty ...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... it is visually marked: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... the save-actions are enabled:</a:t>
            </a:r>
          </a:p>
          <a:p>
            <a:endParaRPr lang="en-US" dirty="0" smtClean="0"/>
          </a:p>
          <a:p>
            <a:r>
              <a:rPr lang="en-US" dirty="0" smtClean="0"/>
              <a:t>The editor has to notify the workbench that it might be dirty: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workbench checks the dirty state by calling: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dirty State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29" y="1785928"/>
            <a:ext cx="21431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0722" y="2586033"/>
            <a:ext cx="30003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900162" y="4090578"/>
            <a:ext cx="734367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WorkbenchPart.firePropertyChange(ISaveablePart.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PROP_DIRTY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30502" y="5447900"/>
            <a:ext cx="228299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boolean</a:t>
            </a:r>
            <a:r>
              <a:rPr lang="en-US" sz="1600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 isDirty()</a:t>
            </a:r>
            <a:endParaRPr lang="en-US" sz="1600" dirty="0" smtClean="0">
              <a:solidFill>
                <a:srgbClr val="00000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Create a new plug-in for the editor</a:t>
            </a:r>
          </a:p>
          <a:p>
            <a:pPr lvl="1"/>
            <a:r>
              <a:rPr lang="en-US" dirty="0" smtClean="0"/>
              <a:t>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net.eclipsetraining.contacts.detaileditor</a:t>
            </a:r>
            <a:endParaRPr lang="en-US" dirty="0" smtClean="0"/>
          </a:p>
          <a:p>
            <a:r>
              <a:rPr lang="en-US" dirty="0" smtClean="0"/>
              <a:t>Step 2: Contribute an editor</a:t>
            </a:r>
          </a:p>
          <a:p>
            <a:pPr lvl="1"/>
            <a:r>
              <a:rPr lang="en-US" dirty="0" smtClean="0"/>
              <a:t>Name: “Contact Details Editor”</a:t>
            </a:r>
          </a:p>
          <a:p>
            <a:pPr lvl="1"/>
            <a:r>
              <a:rPr lang="en-US" dirty="0" smtClean="0"/>
              <a:t>Implement an editor input wrapping a contact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an Editor to the Application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Why a Rich Client Application?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Desktop app (not in web browser)</a:t>
            </a:r>
          </a:p>
          <a:p>
            <a:pPr lvl="1" eaLnBrk="1" hangingPunct="1"/>
            <a:r>
              <a:rPr lang="de-DE" smtClean="0"/>
              <a:t>Rich UI with consistent metaphors</a:t>
            </a:r>
          </a:p>
          <a:p>
            <a:pPr lvl="1" eaLnBrk="1" hangingPunct="1"/>
            <a:r>
              <a:rPr lang="de-DE" smtClean="0"/>
              <a:t>Integration with desktop tools and third applications</a:t>
            </a:r>
          </a:p>
          <a:p>
            <a:pPr lvl="1" eaLnBrk="1" hangingPunct="1"/>
            <a:r>
              <a:rPr lang="de-DE" smtClean="0"/>
              <a:t>Responsive UI</a:t>
            </a:r>
          </a:p>
          <a:p>
            <a:pPr eaLnBrk="1" hangingPunct="1"/>
            <a:r>
              <a:rPr lang="en-GB" smtClean="0"/>
              <a:t>Offline execution</a:t>
            </a:r>
            <a:endParaRPr lang="de-DE" smtClean="0"/>
          </a:p>
          <a:p>
            <a:pPr eaLnBrk="1" hangingPunct="1"/>
            <a:r>
              <a:rPr lang="en-GB" smtClean="0"/>
              <a:t>Local data access</a:t>
            </a:r>
          </a:p>
          <a:p>
            <a:pPr lvl="1" eaLnBrk="1" hangingPunct="1"/>
            <a:r>
              <a:rPr lang="en-GB" smtClean="0"/>
              <a:t>File system</a:t>
            </a:r>
          </a:p>
          <a:p>
            <a:pPr lvl="1" eaLnBrk="1" hangingPunct="1"/>
            <a:r>
              <a:rPr lang="en-GB" smtClean="0"/>
              <a:t>Periphery</a:t>
            </a:r>
          </a:p>
          <a:p>
            <a:pPr eaLnBrk="1" hangingPunct="1"/>
            <a:r>
              <a:rPr lang="en-GB" smtClean="0"/>
              <a:t>Lower server loads</a:t>
            </a:r>
          </a:p>
          <a:p>
            <a:pPr lvl="1" eaLnBrk="1" hangingPunct="1"/>
            <a:r>
              <a:rPr lang="en-GB" smtClean="0"/>
              <a:t>Reduced round-trips</a:t>
            </a:r>
          </a:p>
          <a:p>
            <a:pPr lvl="1" eaLnBrk="1" hangingPunct="1"/>
            <a:r>
              <a:rPr lang="en-GB" smtClean="0"/>
              <a:t>Client logic lives on client</a:t>
            </a:r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5288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Contribute an “Edit Contact”-command</a:t>
            </a:r>
          </a:p>
          <a:p>
            <a:pPr lvl="1"/>
            <a:r>
              <a:rPr lang="en-US" dirty="0" smtClean="0"/>
              <a:t>Contribute this command to menu, toolbar or pop-up of the “Contacts List” view</a:t>
            </a:r>
          </a:p>
          <a:p>
            <a:pPr lvl="1"/>
            <a:r>
              <a:rPr lang="en-US" dirty="0" smtClean="0"/>
              <a:t>Contribute a handler:</a:t>
            </a:r>
          </a:p>
          <a:p>
            <a:pPr lvl="2"/>
            <a:r>
              <a:rPr lang="en-US" dirty="0" smtClean="0"/>
              <a:t>Only active for non-empty selections</a:t>
            </a:r>
          </a:p>
          <a:p>
            <a:pPr lvl="2"/>
            <a:r>
              <a:rPr lang="en-US" dirty="0" smtClean="0"/>
              <a:t>Opens the “Contact Details” editor initialized with the selected contact from the DetailView</a:t>
            </a:r>
          </a:p>
          <a:p>
            <a:pPr lvl="1"/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an Editor to the Application 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Contribute the global save-action</a:t>
            </a:r>
          </a:p>
          <a:p>
            <a:pPr lvl="1"/>
            <a:r>
              <a:rPr lang="en-US" dirty="0" smtClean="0"/>
              <a:t>Contribute the command to the </a:t>
            </a:r>
            <a:r>
              <a:rPr lang="en-US" dirty="0" err="1" smtClean="0"/>
              <a:t>the</a:t>
            </a:r>
            <a:r>
              <a:rPr lang="en-US" dirty="0" smtClean="0"/>
              <a:t> “Contact” menu (and to the “Contact” toolbar, if previous optional task was completed successfully)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Attention: There is still “action-legacy”!</a:t>
            </a:r>
            <a:br>
              <a:rPr lang="en-US" dirty="0" smtClean="0"/>
            </a:br>
            <a:r>
              <a:rPr lang="en-US" dirty="0" smtClean="0"/>
              <a:t>In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ActionBarAdvisor</a:t>
            </a:r>
            <a:r>
              <a:rPr lang="en-US" dirty="0" smtClean="0"/>
              <a:t>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makeActions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()</a:t>
            </a:r>
            <a:r>
              <a:rPr lang="en-US" dirty="0" smtClean="0"/>
              <a:t> like this: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an Editor to the Application (3)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76731" y="3278872"/>
            <a:ext cx="7713971" cy="1885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646464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@Override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protected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makeActions(IWorkbenchWindow window)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3F7F5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// This is NOT nice: Still need an action-handler bridge!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IWorkbenchAction saveAction = 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ActionFactory.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SAVE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.create(window);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register(saveAction);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43462" y="4332097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nternationalizatio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...</a:t>
            </a:r>
          </a:p>
          <a:p>
            <a:pPr lvl="1"/>
            <a:r>
              <a:rPr lang="en-US" dirty="0" smtClean="0"/>
              <a:t>... is a long word: i18n is shorter ;-)</a:t>
            </a:r>
          </a:p>
          <a:p>
            <a:pPr lvl="1"/>
            <a:r>
              <a:rPr lang="en-US" dirty="0" smtClean="0"/>
              <a:t>... makes software adaptable to different languages and regions</a:t>
            </a:r>
          </a:p>
          <a:p>
            <a:r>
              <a:rPr lang="en-US" dirty="0" smtClean="0"/>
              <a:t>For RCP there are three main areas of interest:</a:t>
            </a:r>
          </a:p>
          <a:p>
            <a:pPr lvl="1"/>
            <a:r>
              <a:rPr lang="en-US" dirty="0" smtClean="0"/>
              <a:t>Java classes, e.g. messages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MAINIFEST.MF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/>
              <a:t> manifest files, e.g. menu labels</a:t>
            </a:r>
          </a:p>
          <a:p>
            <a:pPr lvl="1"/>
            <a:r>
              <a:rPr lang="en-US" dirty="0" smtClean="0"/>
              <a:t>Loacle-dependent resources, e.g. images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means i18n (for RCP)?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works as in every Java program: ResourceBundles</a:t>
            </a:r>
          </a:p>
          <a:p>
            <a:r>
              <a:rPr lang="en-US" dirty="0" smtClean="0"/>
              <a:t>JDT supports i18n through an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Externalize Strings</a:t>
            </a:r>
            <a:r>
              <a:rPr lang="en-US" dirty="0" smtClean="0"/>
              <a:t>” wizard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i18n of Java Classes ...</a:t>
            </a: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904875" y="2265092"/>
            <a:ext cx="7334250" cy="3238500"/>
            <a:chOff x="904875" y="2428868"/>
            <a:chExt cx="7334250" cy="32385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4875" y="2428868"/>
              <a:ext cx="733425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Abgerundetes Rechteck 6"/>
            <p:cNvSpPr/>
            <p:nvPr/>
          </p:nvSpPr>
          <p:spPr>
            <a:xfrm>
              <a:off x="1000100" y="3634575"/>
              <a:ext cx="3286148" cy="29449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6858016" y="4572008"/>
              <a:ext cx="1214446" cy="107157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creates a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messages.properties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file </a:t>
            </a:r>
            <a:r>
              <a:rPr lang="en-US" dirty="0" smtClean="0"/>
              <a:t>with keys and values: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... creates an accessor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Messages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static fields:</a:t>
            </a:r>
          </a:p>
          <a:p>
            <a:pPr lvl="2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... and replaces the strings with </a:t>
            </a:r>
            <a:r>
              <a:rPr lang="en-US" dirty="0" err="1" smtClean="0"/>
              <a:t>accessor</a:t>
            </a:r>
            <a:r>
              <a:rPr lang="en-US" dirty="0" smtClean="0"/>
              <a:t> calls: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Externalize Strings “the Eclipse Way”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91583" y="1643050"/>
            <a:ext cx="7960834" cy="604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NewContactHandler_ADV_RCP_TRAINING=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Please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take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the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Advanced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...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...</a:t>
            </a:r>
            <a:endParaRPr lang="en-US" sz="1600" dirty="0" smtClean="0">
              <a:solidFill>
                <a:srgbClr val="2A00FF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6731" y="2928934"/>
            <a:ext cx="7590539" cy="86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Messages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extends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NLS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String 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NewContactHandler_ADV_RCP_TRAINING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...</a:t>
            </a:r>
            <a:endParaRPr lang="en-US" sz="1600" dirty="0">
              <a:solidFill>
                <a:srgbClr val="00000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15015" y="4500570"/>
            <a:ext cx="7713971" cy="1372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MessageDialog.</a:t>
            </a:r>
            <a:r>
              <a:rPr lang="en-US" sz="1600" i="1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openError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(HandlerUtil.</a:t>
            </a:r>
            <a:r>
              <a:rPr lang="en-US" sz="1600" i="1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getActiveShell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(event),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Messages.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NewContactHandler_UNSUPP_OP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,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Messages.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NewContactHandler_CREATING_NEW_CONTACTS_NOT_SUPP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+ 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LINE_SEPARATOR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+ 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LINE_SEPARATOR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+ Messages.</a:t>
            </a:r>
            <a:r>
              <a:rPr lang="en-US" sz="16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NewContactHandler_ADV_RCP_TRAINING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Tip: Let Eclipse tell you about non-externalized Strings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Java classes</a:t>
            </a:r>
            <a:r>
              <a:rPr lang="en-US" dirty="0" smtClean="0"/>
              <a:t>! Just configure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compiler</a:t>
            </a:r>
            <a:r>
              <a:rPr lang="en-US" dirty="0" smtClean="0"/>
              <a:t> accordingly: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Externalize Strings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57325" y="2020284"/>
            <a:ext cx="6229350" cy="3524250"/>
            <a:chOff x="1457325" y="2143116"/>
            <a:chExt cx="6229350" cy="35242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57325" y="2143116"/>
              <a:ext cx="6229350" cy="352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Abgerundetes Rechteck 5"/>
            <p:cNvSpPr/>
            <p:nvPr/>
          </p:nvSpPr>
          <p:spPr>
            <a:xfrm>
              <a:off x="3574472" y="5237018"/>
              <a:ext cx="3795485" cy="27555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2099953" y="4952010"/>
              <a:ext cx="987631" cy="19000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bundle and plug-in manifests there are a lot of strings to be externalized, e.g.:</a:t>
            </a:r>
          </a:p>
          <a:p>
            <a:pPr lvl="1"/>
            <a:r>
              <a:rPr lang="en-US" dirty="0" smtClean="0"/>
              <a:t>Bundle name</a:t>
            </a:r>
          </a:p>
          <a:p>
            <a:pPr lvl="1"/>
            <a:r>
              <a:rPr lang="en-US" dirty="0" smtClean="0"/>
              <a:t>Command names</a:t>
            </a:r>
          </a:p>
          <a:p>
            <a:pPr lvl="1"/>
            <a:r>
              <a:rPr lang="en-US" dirty="0" smtClean="0"/>
              <a:t>Menu labels</a:t>
            </a:r>
          </a:p>
          <a:p>
            <a:pPr lvl="1"/>
            <a:r>
              <a:rPr lang="en-US" dirty="0" smtClean="0"/>
              <a:t>View and editor names</a:t>
            </a:r>
          </a:p>
          <a:p>
            <a:pPr lvl="1"/>
            <a:r>
              <a:rPr lang="en-US" dirty="0" smtClean="0"/>
              <a:t>...</a:t>
            </a:r>
          </a:p>
          <a:p>
            <a:r>
              <a:rPr lang="en-US" dirty="0" smtClean="0"/>
              <a:t>These strings can also be externalized into properties files</a:t>
            </a:r>
          </a:p>
          <a:p>
            <a:pPr lvl="1"/>
            <a:r>
              <a:rPr lang="en-US" dirty="0" smtClean="0"/>
              <a:t>In the manifest files keys 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prefixed with </a:t>
            </a:r>
            <a:r>
              <a:rPr lang="en-US" dirty="0" smtClean="0"/>
              <a:t>“%”, </a:t>
            </a:r>
            <a:br>
              <a:rPr lang="en-US" dirty="0" smtClean="0"/>
            </a:br>
            <a:r>
              <a:rPr lang="en-US" dirty="0" smtClean="0"/>
              <a:t>e.g. “</a:t>
            </a:r>
            <a:r>
              <a:rPr lang="en-US" sz="1600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Bundle-Name</a:t>
            </a:r>
            <a:r>
              <a:rPr lang="en-US" sz="1600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: %Bundle-Name.0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manifest header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Bundle-Localization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specifies the name of the properties file (no suffix!), e.g. “</a:t>
            </a:r>
            <a:r>
              <a:rPr lang="en-US" sz="1600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Bundle-Localization</a:t>
            </a:r>
            <a:r>
              <a:rPr lang="en-US" sz="1600" dirty="0" smtClean="0">
                <a:latin typeface="Courier New" pitchFamily="49" charset="0"/>
                <a:ea typeface="Monaco" pitchFamily="49" charset="0"/>
                <a:cs typeface="Courier New" pitchFamily="49" charset="0"/>
              </a:rPr>
              <a:t>: plugin</a:t>
            </a:r>
            <a:r>
              <a:rPr lang="en-US" dirty="0" smtClean="0"/>
              <a:t>”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i18n of Manifest Files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PDE supports i18n of plug-ins through another 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Externalize Strings</a:t>
            </a:r>
            <a:r>
              <a:rPr lang="en-US" dirty="0" smtClean="0"/>
              <a:t>” wizard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i18n of Manifest Files (2)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" y="2046724"/>
            <a:ext cx="7721918" cy="264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Tip: Let Eclipse tell you about non-externalized Strings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manifest files</a:t>
            </a:r>
            <a:r>
              <a:rPr lang="en-US" dirty="0" smtClean="0"/>
              <a:t>! Just configure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PDE compiler </a:t>
            </a:r>
            <a:r>
              <a:rPr lang="en-US" dirty="0" smtClean="0"/>
              <a:t>accordingly: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i18n of Manifest Files (3)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462088" y="2088262"/>
            <a:ext cx="6219825" cy="3333750"/>
            <a:chOff x="1462088" y="2238390"/>
            <a:chExt cx="6219825" cy="333375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62088" y="2238390"/>
              <a:ext cx="6219825" cy="3333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Abgerundetes Rechteck 5"/>
            <p:cNvSpPr/>
            <p:nvPr/>
          </p:nvSpPr>
          <p:spPr>
            <a:xfrm>
              <a:off x="1981204" y="4703569"/>
              <a:ext cx="595742" cy="18906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748648" y="5189517"/>
              <a:ext cx="3578428" cy="26125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1154135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 smtClean="0"/>
              <a:t>Using Extension Points</a:t>
            </a:r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Eclipse fit in?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Eclipse provides a common framework (RCP)</a:t>
            </a:r>
          </a:p>
          <a:p>
            <a:pPr lvl="1" eaLnBrk="1" hangingPunct="1"/>
            <a:r>
              <a:rPr lang="de-DE" smtClean="0"/>
              <a:t>Launch vehicle for your payload</a:t>
            </a:r>
          </a:p>
          <a:p>
            <a:pPr eaLnBrk="1" hangingPunct="1"/>
            <a:r>
              <a:rPr lang="de-DE" smtClean="0"/>
              <a:t>All source is provided</a:t>
            </a:r>
          </a:p>
          <a:p>
            <a:pPr eaLnBrk="1" hangingPunct="1"/>
            <a:r>
              <a:rPr lang="de-DE" smtClean="0"/>
              <a:t>Large and healthy community</a:t>
            </a:r>
          </a:p>
          <a:p>
            <a:pPr eaLnBrk="1" hangingPunct="1"/>
            <a:r>
              <a:rPr lang="de-DE" smtClean="0"/>
              <a:t>Corporate OSS friendly license</a:t>
            </a:r>
          </a:p>
          <a:p>
            <a:pPr lvl="1" eaLnBrk="1" hangingPunct="1"/>
            <a:r>
              <a:rPr lang="de-DE" smtClean="0"/>
              <a:t>Eclipse Public License</a:t>
            </a:r>
          </a:p>
          <a:p>
            <a:pPr eaLnBrk="1" hangingPunct="1"/>
            <a:r>
              <a:rPr lang="en-GB" smtClean="0"/>
              <a:t>No vendor or platform lock-in</a:t>
            </a:r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2965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bundles are not autonomous, but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attached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host</a:t>
            </a:r>
            <a:r>
              <a:rPr lang="en-US" dirty="0" smtClean="0"/>
              <a:t> bundles:</a:t>
            </a:r>
          </a:p>
          <a:p>
            <a:pPr lvl="1"/>
            <a:r>
              <a:rPr lang="en-US" dirty="0" smtClean="0"/>
              <a:t>During resolving fragments become part of the host</a:t>
            </a:r>
          </a:p>
          <a:p>
            <a:pPr lvl="1"/>
            <a:r>
              <a:rPr lang="en-US" dirty="0" smtClean="0"/>
              <a:t>They enhance the host, overwriting is not possible</a:t>
            </a:r>
          </a:p>
          <a:p>
            <a:r>
              <a:rPr lang="en-US" dirty="0" smtClean="0"/>
              <a:t>Typical usage:</a:t>
            </a:r>
          </a:p>
          <a:p>
            <a:pPr lvl="1"/>
            <a:r>
              <a:rPr lang="en-US" dirty="0" smtClean="0"/>
              <a:t>Add platform-specific content, e.g. for operating or window system</a:t>
            </a:r>
          </a:p>
          <a:p>
            <a:pPr lvl="1"/>
            <a:r>
              <a:rPr lang="en-US" dirty="0" smtClean="0"/>
              <a:t>Add locale-specific content, e.g. localized properties</a:t>
            </a:r>
          </a:p>
          <a:p>
            <a:pPr lvl="1"/>
            <a:r>
              <a:rPr lang="en-US" dirty="0" smtClean="0"/>
              <a:t>JUnit-Tests: Fragment classes have access to internal packages</a:t>
            </a:r>
          </a:p>
          <a:p>
            <a:r>
              <a:rPr lang="en-US" dirty="0" smtClean="0"/>
              <a:t>Fragments are defined using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manifest header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Fragment-Host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Bundles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61877" y="4792718"/>
            <a:ext cx="7220246" cy="584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Fragment-Host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net.eclipsetraining.contacts.core;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="1.0.0"</a:t>
            </a:r>
          </a:p>
        </p:txBody>
      </p:sp>
    </p:spTree>
    <p:extLst>
      <p:ext uri="{BB962C8B-B14F-4D97-AF65-F5344CB8AC3E}">
        <p14:creationId xmlns:p14="http://schemas.microsoft.com/office/powerpoint/2010/main" val="527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125538"/>
            <a:ext cx="4329114" cy="4967287"/>
          </a:xfrm>
        </p:spPr>
        <p:txBody>
          <a:bodyPr/>
          <a:lstStyle/>
          <a:p>
            <a:r>
              <a:rPr lang="en-US" dirty="0" smtClean="0"/>
              <a:t>Localized parts can be packaged as fragment bundles:</a:t>
            </a:r>
          </a:p>
          <a:p>
            <a:pPr lvl="1"/>
            <a:r>
              <a:rPr lang="en-US" dirty="0" smtClean="0"/>
              <a:t>The plug-ins contain only localization for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n-US" dirty="0" smtClean="0"/>
              <a:t> locale</a:t>
            </a:r>
          </a:p>
          <a:p>
            <a:pPr lvl="1"/>
            <a:r>
              <a:rPr lang="en-US" dirty="0" smtClean="0"/>
              <a:t>Each language and/or region is localized via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separate fragment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through Fragments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4957505" y="1240645"/>
            <a:ext cx="3686461" cy="4117181"/>
            <a:chOff x="4957505" y="1240645"/>
            <a:chExt cx="3686461" cy="411718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57505" y="1240645"/>
              <a:ext cx="3686461" cy="4117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Abgerundetes Rechteck 5"/>
            <p:cNvSpPr/>
            <p:nvPr/>
          </p:nvSpPr>
          <p:spPr>
            <a:xfrm>
              <a:off x="5893509" y="2369306"/>
              <a:ext cx="1659197" cy="24326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5891530" y="4421753"/>
              <a:ext cx="1886808" cy="2452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5414538" y="5108543"/>
              <a:ext cx="1663156" cy="24722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5400683" y="3277763"/>
              <a:ext cx="1451379" cy="24920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Externalize strings</a:t>
            </a:r>
          </a:p>
          <a:p>
            <a:pPr lvl="1"/>
            <a:r>
              <a:rPr lang="en-US" dirty="0" smtClean="0"/>
              <a:t>Use plug-in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net.eclipsetraining.contacts.ui.views</a:t>
            </a:r>
            <a:endParaRPr lang="en-US" dirty="0" smtClean="0"/>
          </a:p>
          <a:p>
            <a:pPr lvl="1"/>
            <a:r>
              <a:rPr lang="en-US" dirty="0" smtClean="0"/>
              <a:t>Externalize Strings in Java classes and manifest files</a:t>
            </a:r>
          </a:p>
          <a:p>
            <a:r>
              <a:rPr lang="en-US" dirty="0" smtClean="0"/>
              <a:t>Step 2: Create a localized fragment</a:t>
            </a:r>
          </a:p>
          <a:p>
            <a:pPr lvl="1"/>
            <a:r>
              <a:rPr lang="en-US" dirty="0" smtClean="0"/>
              <a:t>Name: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net.eclipsetraining.contacts.ui.views.nl.de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*_de.properties </a:t>
            </a:r>
            <a:r>
              <a:rPr lang="en-US" dirty="0" smtClean="0"/>
              <a:t>files and provide some German translations</a:t>
            </a:r>
          </a:p>
          <a:p>
            <a:r>
              <a:rPr lang="en-US" dirty="0" smtClean="0"/>
              <a:t>Step 3: Run with different locales</a:t>
            </a:r>
          </a:p>
          <a:p>
            <a:pPr lvl="1"/>
            <a:r>
              <a:rPr lang="en-US" dirty="0" smtClean="0"/>
              <a:t>Switch the application argument “-nl” to “de” and “en” to see it working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Apply i18n to the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Eclipse Babel</a:t>
            </a:r>
            <a:r>
              <a:rPr lang="en-US" dirty="0" smtClean="0"/>
              <a:t>: Community translations for Eclipse 3.3 and 3.4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3"/>
              </a:rPr>
              <a:t>How to Internationalize your Eclipse Plug-In</a:t>
            </a:r>
            <a:r>
              <a:rPr lang="en-US" dirty="0" smtClean="0"/>
              <a:t>” by Dan Kehn, Scott Fairbrother and Cam-Thu Le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4"/>
              </a:rPr>
              <a:t>How to Test Your Internationalized Eclipse Plug-In</a:t>
            </a:r>
            <a:r>
              <a:rPr lang="en-US" dirty="0" smtClean="0"/>
              <a:t>” by Dan Kehn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058418" y="4818799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 </a:t>
            </a:r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6"/>
          <p:cNvSpPr txBox="1">
            <a:spLocks/>
          </p:cNvSpPr>
          <p:nvPr/>
        </p:nvSpPr>
        <p:spPr>
          <a:xfrm>
            <a:off x="4648200" y="1125538"/>
            <a:ext cx="4038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SWT Basics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Standard Dialogs 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Viewers </a:t>
            </a:r>
          </a:p>
          <a:p>
            <a:r>
              <a:rPr lang="en-US" dirty="0" smtClean="0"/>
              <a:t>The Selection Service 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</a:p>
          <a:p>
            <a:r>
              <a:rPr lang="en-US" dirty="0" smtClean="0"/>
              <a:t>i18n</a:t>
            </a:r>
          </a:p>
          <a:p>
            <a:r>
              <a:rPr lang="en-US" dirty="0" smtClean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JUnit test cases for plug-ins be run as in common Java programs? No!</a:t>
            </a:r>
          </a:p>
          <a:p>
            <a:pPr lvl="1"/>
            <a:r>
              <a:rPr lang="en-US" dirty="0" smtClean="0"/>
              <a:t>Plug-ins have to be run inside the Eclipse runtime</a:t>
            </a:r>
          </a:p>
          <a:p>
            <a:r>
              <a:rPr lang="en-US" dirty="0" smtClean="0"/>
              <a:t>PDE supports running JUnit tests for plug-ins through a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JUnit Plug-in Test</a:t>
            </a:r>
            <a:r>
              <a:rPr lang="en-US" dirty="0" smtClean="0"/>
              <a:t>” run configuration type</a:t>
            </a:r>
          </a:p>
          <a:p>
            <a:pPr lvl="1"/>
            <a:r>
              <a:rPr lang="en-US" dirty="0" smtClean="0"/>
              <a:t>Starts up an Eclipse runtime</a:t>
            </a:r>
          </a:p>
          <a:p>
            <a:pPr lvl="1"/>
            <a:r>
              <a:rPr lang="en-US" dirty="0" smtClean="0"/>
              <a:t>Looks for test cases and executes these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 in the Eclipse Universe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Test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collocated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plug</a:t>
            </a:r>
            <a:r>
              <a:rPr lang="de-DE" dirty="0" smtClean="0"/>
              <a:t>-in</a:t>
            </a:r>
          </a:p>
          <a:p>
            <a:pPr lvl="1"/>
            <a:r>
              <a:rPr lang="de-DE" dirty="0" smtClean="0"/>
              <a:t>Plug-in </a:t>
            </a:r>
            <a:r>
              <a:rPr lang="de-DE" dirty="0" err="1" smtClean="0"/>
              <a:t>needs</a:t>
            </a:r>
            <a:r>
              <a:rPr lang="de-DE" dirty="0" smtClean="0"/>
              <a:t> optional </a:t>
            </a:r>
            <a:r>
              <a:rPr lang="de-DE" dirty="0" err="1" smtClean="0"/>
              <a:t>JUnit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endParaRPr lang="de-DE" dirty="0" smtClean="0"/>
          </a:p>
          <a:p>
            <a:pPr lvl="1"/>
            <a:r>
              <a:rPr lang="de-DE" dirty="0" smtClean="0"/>
              <a:t>Test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shipped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a separate </a:t>
            </a:r>
            <a:r>
              <a:rPr lang="de-DE" dirty="0" err="1" smtClean="0"/>
              <a:t>plug</a:t>
            </a:r>
            <a:r>
              <a:rPr lang="de-DE" dirty="0" smtClean="0"/>
              <a:t>-in</a:t>
            </a:r>
          </a:p>
          <a:p>
            <a:pPr lvl="1"/>
            <a:r>
              <a:rPr lang="de-DE" dirty="0" smtClean="0"/>
              <a:t>Separate </a:t>
            </a:r>
            <a:r>
              <a:rPr lang="de-DE" dirty="0" err="1" smtClean="0"/>
              <a:t>plug</a:t>
            </a:r>
            <a:r>
              <a:rPr lang="de-DE" dirty="0" smtClean="0"/>
              <a:t>-in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r>
              <a:rPr lang="de-DE" dirty="0" smtClean="0"/>
              <a:t> </a:t>
            </a:r>
            <a:r>
              <a:rPr lang="de-DE" dirty="0" err="1" smtClean="0"/>
              <a:t>plug</a:t>
            </a:r>
            <a:r>
              <a:rPr lang="de-DE" dirty="0" smtClean="0"/>
              <a:t>-in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JUnit</a:t>
            </a:r>
            <a:endParaRPr lang="de-DE" dirty="0" smtClean="0"/>
          </a:p>
          <a:p>
            <a:pPr lvl="1"/>
            <a:r>
              <a:rPr lang="de-DE" dirty="0" err="1" smtClean="0"/>
              <a:t>Tested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exported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r>
              <a:rPr lang="de-DE" dirty="0" smtClean="0"/>
              <a:t> </a:t>
            </a:r>
            <a:r>
              <a:rPr lang="de-DE" dirty="0" err="1" smtClean="0"/>
              <a:t>plug</a:t>
            </a:r>
            <a:r>
              <a:rPr lang="de-DE" dirty="0" smtClean="0"/>
              <a:t>-in</a:t>
            </a:r>
          </a:p>
          <a:p>
            <a:r>
              <a:rPr lang="de-DE" dirty="0" smtClean="0"/>
              <a:t>Test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located</a:t>
            </a:r>
            <a:r>
              <a:rPr lang="de-DE" dirty="0" smtClean="0"/>
              <a:t> in a Fragment</a:t>
            </a:r>
          </a:p>
          <a:p>
            <a:pPr lvl="1"/>
            <a:r>
              <a:rPr lang="de-DE" dirty="0" smtClean="0"/>
              <a:t>Test </a:t>
            </a:r>
            <a:r>
              <a:rPr lang="de-DE" dirty="0" err="1" smtClean="0"/>
              <a:t>fragment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JUnit</a:t>
            </a:r>
            <a:endParaRPr lang="de-DE" dirty="0" smtClean="0"/>
          </a:p>
          <a:p>
            <a:pPr lvl="1"/>
            <a:r>
              <a:rPr lang="de-DE" dirty="0" smtClean="0"/>
              <a:t>Is </a:t>
            </a:r>
            <a:r>
              <a:rPr lang="de-DE" dirty="0" err="1" smtClean="0"/>
              <a:t>executed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classloader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plug</a:t>
            </a:r>
            <a:r>
              <a:rPr lang="de-DE" dirty="0" smtClean="0"/>
              <a:t>-in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endParaRPr lang="de-DE" dirty="0" smtClean="0"/>
          </a:p>
          <a:p>
            <a:pPr lvl="1"/>
            <a:r>
              <a:rPr lang="de-DE" dirty="0" smtClean="0"/>
              <a:t>Tests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kept</a:t>
            </a:r>
            <a:r>
              <a:rPr lang="de-DE" dirty="0" smtClean="0"/>
              <a:t> </a:t>
            </a:r>
            <a:r>
              <a:rPr lang="de-DE" dirty="0" err="1" smtClean="0"/>
              <a:t>separately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Options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plug</a:t>
            </a:r>
            <a:r>
              <a:rPr lang="de-DE" dirty="0" smtClean="0"/>
              <a:t>-in </a:t>
            </a:r>
            <a:r>
              <a:rPr lang="de-DE" dirty="0" err="1" smtClean="0"/>
              <a:t>testing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</a:t>
            </a:r>
            <a:r>
              <a:rPr lang="en-US" dirty="0" err="1" smtClean="0"/>
              <a:t>JUnit</a:t>
            </a:r>
            <a:r>
              <a:rPr lang="en-US" dirty="0" smtClean="0"/>
              <a:t> test cases into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separate fragment</a:t>
            </a:r>
          </a:p>
          <a:p>
            <a:pPr lvl="1"/>
            <a:r>
              <a:rPr lang="en-US" dirty="0" smtClean="0"/>
              <a:t>Thus even internal classes of the plug-in can be tested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naming convention</a:t>
            </a:r>
            <a:r>
              <a:rPr lang="en-US" dirty="0" smtClean="0"/>
              <a:t>: &lt;plug-in-name&gt;.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test</a:t>
            </a:r>
          </a:p>
          <a:p>
            <a:pPr lvl="1"/>
            <a:r>
              <a:rPr lang="en-US" dirty="0" smtClean="0"/>
              <a:t>Add a package dependency to org.junit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with Fragments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Create a test fragment for plug-in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net.eclipsetraining.contacts.ui.views</a:t>
            </a:r>
            <a:endParaRPr lang="en-US" dirty="0" smtClean="0"/>
          </a:p>
          <a:p>
            <a:pPr lvl="1"/>
            <a:r>
              <a:rPr lang="en-US" dirty="0" smtClean="0"/>
              <a:t>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net.eclipsetraining.contacts.ui.views.test</a:t>
            </a:r>
            <a:endParaRPr lang="en-US" dirty="0" smtClean="0"/>
          </a:p>
          <a:p>
            <a:r>
              <a:rPr lang="en-US" dirty="0" smtClean="0"/>
              <a:t>Step 2: Create a JUnit test case</a:t>
            </a:r>
          </a:p>
          <a:p>
            <a:pPr lvl="1"/>
            <a:r>
              <a:rPr lang="en-US" dirty="0" smtClean="0"/>
              <a:t>Try to open a view by id</a:t>
            </a:r>
          </a:p>
          <a:p>
            <a:pPr lvl="1"/>
            <a:r>
              <a:rPr lang="en-US" dirty="0" smtClean="0"/>
              <a:t>Do some assertions</a:t>
            </a:r>
          </a:p>
          <a:p>
            <a:r>
              <a:rPr lang="en-US" dirty="0" smtClean="0"/>
              <a:t>Step 3: Make yourself familiar with the "JUnit Plug-in Test" run configuration and run your test</a:t>
            </a:r>
          </a:p>
          <a:p>
            <a:pPr lvl="1"/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Add JUnit Tests to the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Eclipse help for JUnit tool support: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Eclipse Help &gt; Plug-in Development Environment Guide &gt;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Tools &gt; Launchers &gt; JUnit Plug-in Test Launcher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2"/>
              </a:rPr>
              <a:t>Testing Plug-ins with Fragments</a:t>
            </a:r>
            <a:r>
              <a:rPr lang="en-US" dirty="0" smtClean="0"/>
              <a:t>” by </a:t>
            </a:r>
            <a:r>
              <a:rPr lang="de-DE" dirty="0" smtClean="0"/>
              <a:t>Patrick Paulin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hlinkClick r:id="rId3"/>
              </a:rPr>
              <a:t>Eclipse Test Framework</a:t>
            </a: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RCP Architecture 1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457199" y="1125538"/>
            <a:ext cx="4278574" cy="4967287"/>
          </a:xfrm>
        </p:spPr>
        <p:txBody>
          <a:bodyPr/>
          <a:lstStyle/>
          <a:p>
            <a:r>
              <a:rPr lang="en-US" dirty="0" smtClean="0"/>
              <a:t>Eclipse platform: Open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tools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Rich Client Platform: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set of plug-ins needed to build a rich client application: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org.eclipse.core.runtime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</a:t>
            </a:r>
          </a:p>
          <a:p>
            <a:pPr lvl="1"/>
            <a:r>
              <a:rPr lang="en-US" dirty="0" smtClean="0"/>
              <a:t>Prerequisites ...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78" y="1214422"/>
            <a:ext cx="3714750" cy="3714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Abgerundetes Rechteck 7"/>
          <p:cNvSpPr/>
          <p:nvPr/>
        </p:nvSpPr>
        <p:spPr>
          <a:xfrm>
            <a:off x="4857752" y="4429132"/>
            <a:ext cx="3643338" cy="5000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bgerundetes Rechteck 8"/>
          <p:cNvSpPr/>
          <p:nvPr/>
        </p:nvSpPr>
        <p:spPr>
          <a:xfrm>
            <a:off x="5000628" y="1500174"/>
            <a:ext cx="2357454" cy="16430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4786314" y="5000636"/>
            <a:ext cx="369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Source: Eclipse Help, </a:t>
            </a:r>
          </a:p>
          <a:p>
            <a:r>
              <a:rPr lang="en-US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Eclipse Public License Version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smtClean="0"/>
              <a:t>Did you reach your goals?</a:t>
            </a:r>
          </a:p>
          <a:p>
            <a:r>
              <a:rPr lang="en-US" dirty="0" smtClean="0"/>
              <a:t>Q &amp; A</a:t>
            </a:r>
          </a:p>
          <a:p>
            <a:r>
              <a:rPr lang="en-US" dirty="0" smtClean="0"/>
              <a:t>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smtClean="0"/>
              <a:t>Wrap-up</a:t>
            </a:r>
            <a:endParaRPr lang="en-US"/>
          </a:p>
        </p:txBody>
      </p:sp>
      <p:sp>
        <p:nvSpPr>
          <p:cNvPr id="5" name="Abgerundete rechteckige Legende 4"/>
          <p:cNvSpPr/>
          <p:nvPr/>
        </p:nvSpPr>
        <p:spPr>
          <a:xfrm>
            <a:off x="3732587" y="4129334"/>
            <a:ext cx="1678827" cy="581831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Thank you!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WORK IS PROVIDED UNDER THE TERMS OF THE </a:t>
            </a:r>
            <a:br>
              <a:rPr lang="en-US" dirty="0" smtClean="0"/>
            </a:br>
            <a:r>
              <a:rPr lang="en-US" dirty="0" smtClean="0"/>
              <a:t>CREATIVE COMMONS Attribution-NonCommercial-NoDerivs 2.0 GERMANY PUBLIC LICENSE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http://creativecommons.org/licenses/by-nc-nd/2.0/de/deed.en_US</a:t>
            </a:r>
            <a:r>
              <a:rPr lang="en-US" dirty="0" smtClean="0"/>
              <a:t>) AND PROTECTED BY COPYRIGHT AND/OR OTHER APPLICABLE LAW. ANY USE OF THE WORK OTHER THAN AS AUTHORIZED UNDER THIS LICENSE OR COPYRIGHT LAW IS PROHIBITED.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License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RCP Architecture: Eclipse IDE</a:t>
            </a:r>
            <a:endParaRPr lang="en-US" dirty="0"/>
          </a:p>
        </p:txBody>
      </p:sp>
      <p:pic>
        <p:nvPicPr>
          <p:cNvPr id="6" name="Inhaltsplatzhalter 5" descr="1_eclipse_architec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125538"/>
            <a:ext cx="7529362" cy="49672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Extensible application vs. Platform</a:t>
            </a:r>
          </a:p>
        </p:txBody>
      </p:sp>
      <p:sp>
        <p:nvSpPr>
          <p:cNvPr id="18436" name="Rectangle 2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GB" sz="1400" smtClean="0"/>
              <a:t>Extensible application</a:t>
            </a:r>
            <a:endParaRPr lang="de-DE" sz="1400" smtClean="0"/>
          </a:p>
          <a:p>
            <a:pPr lvl="1" eaLnBrk="1" hangingPunct="1"/>
            <a:r>
              <a:rPr lang="en-GB" sz="1400" smtClean="0"/>
              <a:t>AutoCAD, Photoshop, …allow plug-ins (more precisely: add-ons)</a:t>
            </a:r>
          </a:p>
          <a:p>
            <a:pPr lvl="1" eaLnBrk="1" hangingPunct="1"/>
            <a:endParaRPr lang="en-GB" sz="1400" smtClean="0"/>
          </a:p>
          <a:p>
            <a:pPr lvl="1" eaLnBrk="1" hangingPunct="1"/>
            <a:endParaRPr lang="de-DE" sz="1400" smtClean="0"/>
          </a:p>
        </p:txBody>
      </p:sp>
      <p:sp>
        <p:nvSpPr>
          <p:cNvPr id="18437" name="Rectangle 2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05350" y="1064418"/>
            <a:ext cx="352425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GB" sz="1400" dirty="0" smtClean="0"/>
              <a:t>Eclipse Rich Client Platform</a:t>
            </a:r>
            <a:endParaRPr lang="de-DE" sz="1400" dirty="0" smtClean="0"/>
          </a:p>
          <a:p>
            <a:pPr lvl="1" eaLnBrk="1" hangingPunct="1"/>
            <a:r>
              <a:rPr lang="en-GB" sz="1400" dirty="0" smtClean="0"/>
              <a:t>it has an open, extensible architecture</a:t>
            </a:r>
            <a:endParaRPr lang="de-DE" sz="1400" dirty="0" smtClean="0"/>
          </a:p>
          <a:p>
            <a:pPr lvl="1" eaLnBrk="1" hangingPunct="1"/>
            <a:r>
              <a:rPr lang="en-GB" sz="1400" dirty="0" smtClean="0"/>
              <a:t>built out of layers of plug-ins</a:t>
            </a:r>
            <a:endParaRPr lang="de-DE" sz="1400" dirty="0" smtClean="0"/>
          </a:p>
          <a:p>
            <a:pPr lvl="1" eaLnBrk="1" hangingPunct="1"/>
            <a:r>
              <a:rPr lang="en-GB" sz="1400" dirty="0" smtClean="0"/>
              <a:t>not a </a:t>
            </a:r>
            <a:r>
              <a:rPr lang="en-GB" sz="1400" dirty="0" err="1" smtClean="0"/>
              <a:t>monolythical</a:t>
            </a:r>
            <a:r>
              <a:rPr lang="en-GB" sz="1400" dirty="0" smtClean="0"/>
              <a:t> system!</a:t>
            </a:r>
            <a:r>
              <a:rPr lang="de-DE" sz="1400" dirty="0" smtClean="0"/>
              <a:t> </a:t>
            </a:r>
          </a:p>
          <a:p>
            <a:pPr eaLnBrk="1" hangingPunct="1"/>
            <a:endParaRPr lang="en-US" sz="1400" dirty="0" smtClean="0"/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5148263" y="4986341"/>
            <a:ext cx="3168650" cy="373062"/>
          </a:xfrm>
          <a:prstGeom prst="rect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Runtime kernel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5148263" y="3990978"/>
            <a:ext cx="1511300" cy="86836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  <a:r>
              <a:rPr lang="en-GB"/>
              <a:t> </a:t>
            </a: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endParaRPr lang="en-GB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6875463" y="3994153"/>
            <a:ext cx="1441450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</a:p>
        </p:txBody>
      </p:sp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6875463" y="4497391"/>
            <a:ext cx="1441450" cy="3571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</a:p>
        </p:txBody>
      </p:sp>
      <p:sp>
        <p:nvSpPr>
          <p:cNvPr id="18442" name="Text Box 9"/>
          <p:cNvSpPr txBox="1">
            <a:spLocks noChangeArrowheads="1"/>
          </p:cNvSpPr>
          <p:nvPr/>
        </p:nvSpPr>
        <p:spPr bwMode="auto">
          <a:xfrm>
            <a:off x="5148263" y="3473453"/>
            <a:ext cx="3168650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</a:p>
        </p:txBody>
      </p:sp>
      <p:sp>
        <p:nvSpPr>
          <p:cNvPr id="18443" name="Text Box 10"/>
          <p:cNvSpPr txBox="1">
            <a:spLocks noChangeArrowheads="1"/>
          </p:cNvSpPr>
          <p:nvPr/>
        </p:nvSpPr>
        <p:spPr bwMode="auto">
          <a:xfrm>
            <a:off x="5148263" y="2970216"/>
            <a:ext cx="1008062" cy="3571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plug-in</a:t>
            </a:r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6229350" y="2970216"/>
            <a:ext cx="1008063" cy="3571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  <a:endParaRPr lang="en-GB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45" name="Text Box 12"/>
          <p:cNvSpPr txBox="1">
            <a:spLocks noChangeArrowheads="1"/>
          </p:cNvSpPr>
          <p:nvPr/>
        </p:nvSpPr>
        <p:spPr bwMode="auto">
          <a:xfrm>
            <a:off x="7308850" y="2970216"/>
            <a:ext cx="1008063" cy="3571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</a:rPr>
              <a:t>plug-in</a:t>
            </a:r>
            <a:endParaRPr lang="en-GB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>
            <a:off x="4703763" y="2357887"/>
            <a:ext cx="1587" cy="34575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7" name="Text Box 14"/>
          <p:cNvSpPr txBox="1">
            <a:spLocks noChangeArrowheads="1"/>
          </p:cNvSpPr>
          <p:nvPr/>
        </p:nvSpPr>
        <p:spPr bwMode="auto">
          <a:xfrm>
            <a:off x="755650" y="3525841"/>
            <a:ext cx="3527425" cy="1906587"/>
          </a:xfrm>
          <a:prstGeom prst="rect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Main application</a:t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endParaRPr lang="en-GB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48" name="Text Box 15"/>
          <p:cNvSpPr txBox="1">
            <a:spLocks noChangeArrowheads="1"/>
          </p:cNvSpPr>
          <p:nvPr/>
        </p:nvSpPr>
        <p:spPr bwMode="auto">
          <a:xfrm>
            <a:off x="755650" y="2984503"/>
            <a:ext cx="792163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Ext.</a:t>
            </a:r>
          </a:p>
        </p:txBody>
      </p:sp>
      <p:sp>
        <p:nvSpPr>
          <p:cNvPr id="18449" name="Text Box 16"/>
          <p:cNvSpPr txBox="1">
            <a:spLocks noChangeArrowheads="1"/>
          </p:cNvSpPr>
          <p:nvPr/>
        </p:nvSpPr>
        <p:spPr bwMode="auto">
          <a:xfrm>
            <a:off x="1690688" y="2984503"/>
            <a:ext cx="792162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Ext.</a:t>
            </a:r>
          </a:p>
        </p:txBody>
      </p:sp>
      <p:sp>
        <p:nvSpPr>
          <p:cNvPr id="18450" name="Text Box 17"/>
          <p:cNvSpPr txBox="1">
            <a:spLocks noChangeArrowheads="1"/>
          </p:cNvSpPr>
          <p:nvPr/>
        </p:nvSpPr>
        <p:spPr bwMode="auto">
          <a:xfrm>
            <a:off x="2627313" y="2984503"/>
            <a:ext cx="792162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Ext.</a:t>
            </a:r>
          </a:p>
        </p:txBody>
      </p:sp>
      <p:sp>
        <p:nvSpPr>
          <p:cNvPr id="18451" name="Text Box 18"/>
          <p:cNvSpPr txBox="1">
            <a:spLocks noChangeArrowheads="1"/>
          </p:cNvSpPr>
          <p:nvPr/>
        </p:nvSpPr>
        <p:spPr bwMode="auto">
          <a:xfrm>
            <a:off x="3490913" y="2984503"/>
            <a:ext cx="792162" cy="3571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Ext.</a:t>
            </a:r>
          </a:p>
        </p:txBody>
      </p:sp>
    </p:spTree>
    <p:extLst>
      <p:ext uri="{BB962C8B-B14F-4D97-AF65-F5344CB8AC3E}">
        <p14:creationId xmlns:p14="http://schemas.microsoft.com/office/powerpoint/2010/main" val="20647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Presentation </a:t>
            </a:r>
            <a:r>
              <a:rPr lang="en-US" dirty="0" smtClean="0">
                <a:hlinkClick r:id="rId2"/>
              </a:rPr>
              <a:t>“What is Eclipse?”</a:t>
            </a:r>
            <a:r>
              <a:rPr lang="en-US" dirty="0" smtClean="0"/>
              <a:t> by Wayne Beaton</a:t>
            </a:r>
          </a:p>
          <a:p>
            <a:r>
              <a:rPr lang="en-US" dirty="0" smtClean="0"/>
              <a:t>Eclipse Wiki</a:t>
            </a:r>
          </a:p>
          <a:p>
            <a:pPr lvl="1"/>
            <a:r>
              <a:rPr lang="en-US" dirty="0" smtClean="0">
                <a:hlinkClick r:id="rId3"/>
              </a:rPr>
              <a:t>wiki.eclipse.org/index.php/Rich_Client_Platform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wiki.eclipse.org/index.php/RCP_FAQ</a:t>
            </a:r>
            <a:endParaRPr lang="en-US" dirty="0" smtClean="0"/>
          </a:p>
          <a:p>
            <a:r>
              <a:rPr lang="en-US" dirty="0" smtClean="0"/>
              <a:t>Eclipse Corner Articles: </a:t>
            </a:r>
            <a:r>
              <a:rPr lang="en-US" dirty="0" smtClean="0">
                <a:hlinkClick r:id="rId5"/>
              </a:rPr>
              <a:t>www.eclipse.org/articles</a:t>
            </a:r>
            <a:endParaRPr lang="en-US" dirty="0" smtClean="0"/>
          </a:p>
          <a:p>
            <a:r>
              <a:rPr lang="en-US" dirty="0" smtClean="0"/>
              <a:t>Books:</a:t>
            </a:r>
          </a:p>
          <a:p>
            <a:pPr lvl="1"/>
            <a:r>
              <a:rPr lang="en-US" dirty="0" smtClean="0"/>
              <a:t>We recommend “Eclipse Series” books</a:t>
            </a:r>
          </a:p>
          <a:p>
            <a:pPr lvl="1"/>
            <a:r>
              <a:rPr lang="en-US" dirty="0" smtClean="0"/>
              <a:t>“Eclipse Rich Client Platform” by Jeff McAffer and Jean-Michel Lemieux</a:t>
            </a:r>
          </a:p>
          <a:p>
            <a:pPr lvl="1"/>
            <a:r>
              <a:rPr lang="en-US" dirty="0" smtClean="0"/>
              <a:t>“Building Commercial Quality Plug-ins” by Eric Clayberg and Dan Rubel</a:t>
            </a:r>
          </a:p>
          <a:p>
            <a:r>
              <a:rPr lang="en-US" dirty="0" smtClean="0"/>
              <a:t>Presentation </a:t>
            </a:r>
            <a:r>
              <a:rPr lang="en-US" dirty="0" smtClean="0">
                <a:hlinkClick r:id="rId6"/>
              </a:rPr>
              <a:t>“Eclipse RCP: Tips &amp; Tricks”</a:t>
            </a:r>
            <a:r>
              <a:rPr lang="en-US" dirty="0" smtClean="0"/>
              <a:t> by Kai Tödter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2519447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Using Extension Points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#01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685925"/>
            <a:ext cx="62103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RCP Architecture</a:t>
            </a:r>
            <a:endParaRPr lang="en-US" dirty="0"/>
          </a:p>
        </p:txBody>
      </p:sp>
      <p:pic>
        <p:nvPicPr>
          <p:cNvPr id="6" name="Inhaltsplatzhalter 5" descr="1_eclipse_architecture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100371"/>
            <a:ext cx="7529362" cy="49672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2089147"/>
          </a:xfrm>
        </p:spPr>
        <p:txBody>
          <a:bodyPr/>
          <a:lstStyle/>
          <a:p>
            <a:r>
              <a:rPr lang="en-US" dirty="0" smtClean="0"/>
              <a:t>Eclipse is not a monolithic system but an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open platform</a:t>
            </a:r>
          </a:p>
          <a:p>
            <a:r>
              <a:rPr lang="en-US" dirty="0" smtClean="0"/>
              <a:t>Eclipse is based on an modular and extensible architecture: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runtime</a:t>
            </a:r>
          </a:p>
          <a:p>
            <a:pPr lvl="1"/>
            <a:r>
              <a:rPr lang="en-US" dirty="0" smtClean="0"/>
              <a:t>Applications are composed of modules called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bundles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plug-ins</a:t>
            </a:r>
          </a:p>
          <a:p>
            <a:pPr lvl="1"/>
            <a:r>
              <a:rPr lang="en-US" dirty="0" smtClean="0"/>
              <a:t>Plug-ins can be added, updated or removed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Architecture</a:t>
            </a:r>
            <a:endParaRPr lang="en-US" dirty="0"/>
          </a:p>
        </p:txBody>
      </p:sp>
      <p:sp>
        <p:nvSpPr>
          <p:cNvPr id="36" name="Abgerundetes Rechteck 35"/>
          <p:cNvSpPr/>
          <p:nvPr/>
        </p:nvSpPr>
        <p:spPr>
          <a:xfrm>
            <a:off x="1214414" y="3714752"/>
            <a:ext cx="6715172" cy="1571636"/>
          </a:xfrm>
          <a:prstGeom prst="round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Runtime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/>
          <p:cNvSpPr/>
          <p:nvPr/>
        </p:nvSpPr>
        <p:spPr>
          <a:xfrm>
            <a:off x="1500166" y="4000504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3143240" y="4000504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4786314" y="4000504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Abgerundetes Rechteck 30"/>
          <p:cNvSpPr/>
          <p:nvPr/>
        </p:nvSpPr>
        <p:spPr>
          <a:xfrm>
            <a:off x="6429388" y="4000504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Gerade Verbindung mit Pfeil 32"/>
          <p:cNvCxnSpPr>
            <a:stCxn id="27" idx="3"/>
            <a:endCxn id="29" idx="1"/>
          </p:cNvCxnSpPr>
          <p:nvPr/>
        </p:nvCxnSpPr>
        <p:spPr>
          <a:xfrm>
            <a:off x="2714612" y="4321975"/>
            <a:ext cx="428628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30" idx="1"/>
            <a:endCxn id="29" idx="3"/>
          </p:cNvCxnSpPr>
          <p:nvPr/>
        </p:nvCxnSpPr>
        <p:spPr>
          <a:xfrm rot="10800000">
            <a:off x="4357686" y="4321975"/>
            <a:ext cx="428628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OSGi is specified by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OSGi Alliance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www.osgi.org</a:t>
            </a:r>
            <a:endParaRPr lang="en-US" dirty="0" smtClean="0"/>
          </a:p>
          <a:p>
            <a:pPr lvl="1"/>
            <a:r>
              <a:rPr lang="en-US" dirty="0" smtClean="0"/>
              <a:t>Non-profit corporation</a:t>
            </a:r>
          </a:p>
          <a:p>
            <a:pPr lvl="1"/>
            <a:r>
              <a:rPr lang="en-US" dirty="0" smtClean="0"/>
              <a:t>Worldwide consortium, e.g.  IBM, Oracle, SAP, Siemens, Sun, ...</a:t>
            </a:r>
          </a:p>
          <a:p>
            <a:r>
              <a:rPr lang="en-US" dirty="0" smtClean="0"/>
              <a:t>“OSGi technology is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dynamic module </a:t>
            </a:r>
            <a:r>
              <a:rPr lang="en-US" dirty="0" smtClean="0"/>
              <a:t>system for Java”</a:t>
            </a:r>
          </a:p>
          <a:p>
            <a:r>
              <a:rPr lang="en-US" dirty="0" smtClean="0"/>
              <a:t>OSGi is a widespread and well-adopted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standard</a:t>
            </a:r>
          </a:p>
          <a:p>
            <a:r>
              <a:rPr lang="en-US" dirty="0" smtClean="0"/>
              <a:t>Several open-source implementations: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Eclipse Equinox</a:t>
            </a:r>
          </a:p>
          <a:p>
            <a:pPr lvl="1"/>
            <a:r>
              <a:rPr lang="en-US" dirty="0" smtClean="0"/>
              <a:t>Apache Felix</a:t>
            </a:r>
          </a:p>
          <a:p>
            <a:pPr lvl="1"/>
            <a:r>
              <a:rPr lang="en-US" dirty="0" smtClean="0"/>
              <a:t>Knopflerfish OSGi</a:t>
            </a:r>
          </a:p>
          <a:p>
            <a:r>
              <a:rPr lang="en-US" dirty="0" smtClean="0"/>
              <a:t>Equinox adds several features, e.g. extension points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is based on OSGi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de-DE" dirty="0"/>
              <a:t>Software engineer / consultant</a:t>
            </a:r>
          </a:p>
          <a:p>
            <a:pPr lvl="1"/>
            <a:r>
              <a:rPr lang="de-DE" dirty="0" smtClean="0"/>
              <a:t>UI </a:t>
            </a:r>
            <a:r>
              <a:rPr lang="de-DE" dirty="0"/>
              <a:t>Frameworks: Eclipse RCP, Android, Flex</a:t>
            </a:r>
          </a:p>
          <a:p>
            <a:pPr lvl="2"/>
            <a:r>
              <a:rPr lang="de-DE" dirty="0"/>
              <a:t>Eclipse RCP consulting, coaching and </a:t>
            </a:r>
            <a:r>
              <a:rPr lang="de-DE" dirty="0" smtClean="0"/>
              <a:t>trainings</a:t>
            </a:r>
          </a:p>
          <a:p>
            <a:pPr lvl="1"/>
            <a:r>
              <a:rPr lang="de-DE" dirty="0"/>
              <a:t>HCI, UX, Usability</a:t>
            </a:r>
          </a:p>
          <a:p>
            <a:pPr lvl="1"/>
            <a:r>
              <a:rPr lang="de-DE" dirty="0" smtClean="0"/>
              <a:t>Backends</a:t>
            </a:r>
            <a:r>
              <a:rPr lang="de-DE" dirty="0"/>
              <a:t>: OSGi, Spring, JBoss AS, etc.</a:t>
            </a:r>
          </a:p>
          <a:p>
            <a:pPr lvl="1"/>
            <a:r>
              <a:rPr lang="de-DE" dirty="0" smtClean="0"/>
              <a:t>Projects, consulting</a:t>
            </a:r>
            <a:r>
              <a:rPr lang="de-DE" dirty="0"/>
              <a:t>, workshops, </a:t>
            </a:r>
            <a:r>
              <a:rPr lang="de-DE" dirty="0" smtClean="0"/>
              <a:t>seminars</a:t>
            </a:r>
          </a:p>
          <a:p>
            <a:r>
              <a:rPr lang="en-US" dirty="0"/>
              <a:t>Working in IT since 1997</a:t>
            </a:r>
          </a:p>
          <a:p>
            <a:pPr lvl="1"/>
            <a:r>
              <a:rPr lang="en-US" dirty="0"/>
              <a:t>Java since 2001</a:t>
            </a:r>
          </a:p>
          <a:p>
            <a:pPr lvl="1"/>
            <a:r>
              <a:rPr lang="en-US" dirty="0"/>
              <a:t>Eclipse </a:t>
            </a:r>
            <a:r>
              <a:rPr lang="en-US" dirty="0" smtClean="0"/>
              <a:t>RCP, </a:t>
            </a:r>
            <a:r>
              <a:rPr lang="en-US" dirty="0" err="1" smtClean="0"/>
              <a:t>OSGi</a:t>
            </a:r>
            <a:r>
              <a:rPr lang="en-US" dirty="0" smtClean="0"/>
              <a:t> </a:t>
            </a:r>
            <a:r>
              <a:rPr lang="en-US" dirty="0"/>
              <a:t>since 2004</a:t>
            </a:r>
          </a:p>
          <a:p>
            <a:pPr lvl="1"/>
            <a:endParaRPr lang="de-DE" dirty="0"/>
          </a:p>
          <a:p>
            <a:r>
              <a:rPr lang="de-DE" dirty="0"/>
              <a:t>E-Mail: </a:t>
            </a:r>
            <a:r>
              <a:rPr lang="de-DE" dirty="0" smtClean="0">
                <a:hlinkClick r:id="rId2"/>
              </a:rPr>
              <a:t>shinkarenko@suprematic.net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noProof="0" dirty="0" smtClean="0"/>
              <a:t>About me: </a:t>
            </a:r>
            <a:r>
              <a:rPr lang="en-US" noProof="0" dirty="0" err="1" smtClean="0"/>
              <a:t>Ilya</a:t>
            </a:r>
            <a:r>
              <a:rPr lang="en-US" noProof="0" dirty="0" smtClean="0"/>
              <a:t> </a:t>
            </a:r>
            <a:r>
              <a:rPr lang="en-US" noProof="0" dirty="0" err="1" smtClean="0"/>
              <a:t>Shinkarenko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9" y="5148036"/>
            <a:ext cx="2302572" cy="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Bundles are components:</a:t>
            </a:r>
          </a:p>
          <a:p>
            <a:pPr lvl="1"/>
            <a:r>
              <a:rPr lang="en-US" dirty="0" smtClean="0"/>
              <a:t>Execution in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 container → e.g. Eclipse Equinox</a:t>
            </a:r>
          </a:p>
          <a:p>
            <a:pPr lvl="1"/>
            <a:r>
              <a:rPr lang="en-US" dirty="0" smtClean="0"/>
              <a:t>Well defined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deployment format </a:t>
            </a:r>
            <a:r>
              <a:rPr lang="en-US" dirty="0" smtClean="0"/>
              <a:t>→ JAR file</a:t>
            </a:r>
          </a:p>
          <a:p>
            <a:pPr lvl="1"/>
            <a:r>
              <a:rPr lang="en-US" dirty="0" smtClean="0"/>
              <a:t>Declared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API </a:t>
            </a:r>
            <a:r>
              <a:rPr lang="en-US" dirty="0" smtClean="0"/>
              <a:t>→ exported packages</a:t>
            </a:r>
          </a:p>
          <a:p>
            <a:pPr lvl="1"/>
            <a:r>
              <a:rPr lang="en-US" dirty="0" smtClean="0"/>
              <a:t>Declared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dependencies</a:t>
            </a:r>
            <a:r>
              <a:rPr lang="en-US" dirty="0" smtClean="0"/>
              <a:t> → imported packages or required bundles</a:t>
            </a:r>
          </a:p>
          <a:p>
            <a:pPr lvl="1"/>
            <a:r>
              <a:rPr lang="en-US" dirty="0" smtClean="0"/>
              <a:t>Well defined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life cycle </a:t>
            </a:r>
            <a:r>
              <a:rPr lang="en-US" dirty="0" smtClean="0"/>
              <a:t>→ installed, resolved, active, uninstalled</a:t>
            </a:r>
          </a:p>
          <a:p>
            <a:r>
              <a:rPr lang="en-US" dirty="0"/>
              <a:t>Eclipse </a:t>
            </a:r>
            <a:r>
              <a:rPr lang="en-US" dirty="0" smtClean="0"/>
              <a:t>bundles (plug-ins) may offer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extension points</a:t>
            </a:r>
          </a:p>
          <a:p>
            <a:r>
              <a:rPr lang="en-US" dirty="0" smtClean="0"/>
              <a:t>Eclipse RCP applications are built from plug-ins: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Bundle/Plug-in?</a:t>
            </a:r>
            <a:endParaRPr lang="en-US" dirty="0"/>
          </a:p>
        </p:txBody>
      </p:sp>
      <p:sp>
        <p:nvSpPr>
          <p:cNvPr id="5" name="Abgerundetes Rechteck 4"/>
          <p:cNvSpPr/>
          <p:nvPr/>
        </p:nvSpPr>
        <p:spPr>
          <a:xfrm>
            <a:off x="1500166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3143240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4786314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429388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Plug-in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Gerade Verbindung mit Pfeil 8"/>
          <p:cNvCxnSpPr>
            <a:stCxn id="5" idx="3"/>
            <a:endCxn id="6" idx="1"/>
          </p:cNvCxnSpPr>
          <p:nvPr/>
        </p:nvCxnSpPr>
        <p:spPr>
          <a:xfrm>
            <a:off x="2714612" y="5322107"/>
            <a:ext cx="428628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7" idx="1"/>
            <a:endCxn id="6" idx="3"/>
          </p:cNvCxnSpPr>
          <p:nvPr/>
        </p:nvCxnSpPr>
        <p:spPr>
          <a:xfrm rot="10800000">
            <a:off x="4357686" y="5322107"/>
            <a:ext cx="428628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Verbindungsstelle 10"/>
          <p:cNvSpPr/>
          <p:nvPr/>
        </p:nvSpPr>
        <p:spPr>
          <a:xfrm>
            <a:off x="6858016" y="4429132"/>
            <a:ext cx="357190" cy="357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12"/>
          <p:cNvCxnSpPr>
            <a:stCxn id="11" idx="4"/>
            <a:endCxn id="8" idx="0"/>
          </p:cNvCxnSpPr>
          <p:nvPr/>
        </p:nvCxnSpPr>
        <p:spPr>
          <a:xfrm rot="5400000">
            <a:off x="6929454" y="4893479"/>
            <a:ext cx="214314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286644" y="44291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Ext. point</a:t>
            </a:r>
            <a:endParaRPr lang="en-US" dirty="0"/>
          </a:p>
        </p:txBody>
      </p:sp>
      <p:cxnSp>
        <p:nvCxnSpPr>
          <p:cNvPr id="16" name="Gerade Verbindung mit Pfeil 15"/>
          <p:cNvCxnSpPr>
            <a:stCxn id="7" idx="0"/>
            <a:endCxn id="11" idx="2"/>
          </p:cNvCxnSpPr>
          <p:nvPr/>
        </p:nvCxnSpPr>
        <p:spPr>
          <a:xfrm rot="5400000" flipH="1" flipV="1">
            <a:off x="5929322" y="4071943"/>
            <a:ext cx="392909" cy="1464479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PDE supports plug-in development: 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Plug-in projects</a:t>
            </a:r>
            <a:r>
              <a:rPr lang="en-US" dirty="0" smtClean="0"/>
              <a:t>: Build path derived from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MANIFEST.MF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Manifest editor </a:t>
            </a:r>
            <a:r>
              <a:rPr lang="en-US" dirty="0" smtClean="0"/>
              <a:t>for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MANIFEST.MF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/>
              <a:t> manifest files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Run/launch configurations </a:t>
            </a:r>
            <a:r>
              <a:rPr lang="en-US" dirty="0" smtClean="0"/>
              <a:t>for Eclipse applications and OSGi</a:t>
            </a:r>
          </a:p>
          <a:p>
            <a:pPr lvl="1"/>
            <a:r>
              <a:rPr lang="en-US" dirty="0" smtClean="0"/>
              <a:t>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Plug-in Development Environment (PDE)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775" y="3052780"/>
            <a:ext cx="66484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developing your business plug-ins in the Eclipse workspace</a:t>
            </a:r>
          </a:p>
          <a:p>
            <a:r>
              <a:rPr lang="en-US" dirty="0" smtClean="0"/>
              <a:t>Eclipse’s PDE tooling supports you in doing so</a:t>
            </a:r>
          </a:p>
          <a:p>
            <a:r>
              <a:rPr lang="en-US" dirty="0" smtClean="0"/>
              <a:t>But where are the plug-ins located that are defining the RCP infrastructure itself (the so called target platform)?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Target Platform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locate the target platform when you click on “Window” / “Preferences” / “Plug-in Development” / “Target Platform”: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Target Platform (2)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707" y="1979802"/>
            <a:ext cx="5848054" cy="39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75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the target platform is identical with your Eclipse IDE’s “</a:t>
            </a:r>
            <a:r>
              <a:rPr lang="en-US" dirty="0" err="1" smtClean="0"/>
              <a:t>plugins</a:t>
            </a:r>
            <a:r>
              <a:rPr lang="en-US" dirty="0" smtClean="0"/>
              <a:t>” folder</a:t>
            </a:r>
          </a:p>
          <a:p>
            <a:r>
              <a:rPr lang="en-US" dirty="0" smtClean="0"/>
              <a:t>Nothing prevents you from switching it to other targets </a:t>
            </a:r>
          </a:p>
          <a:p>
            <a:pPr lvl="1"/>
            <a:r>
              <a:rPr lang="en-US" dirty="0" smtClean="0"/>
              <a:t>This will be even needed if you want to develop plug-ins that are based on an older version of RCP!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Target Platform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704" y="3094358"/>
            <a:ext cx="4840971" cy="259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97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/>
              <a:t>Step 1: import the Target Platform project</a:t>
            </a:r>
          </a:p>
          <a:p>
            <a:pPr lvl="1"/>
            <a:r>
              <a:rPr lang="en-US" dirty="0" smtClean="0"/>
              <a:t>Archive file: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/solutions/00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Target definintion.zip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Project name: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net.eclipsetraining.contacts.target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2: Set the Target Platform</a:t>
            </a:r>
          </a:p>
          <a:p>
            <a:pPr lvl="1"/>
            <a:r>
              <a:rPr lang="en-US" dirty="0" smtClean="0"/>
              <a:t>Open the Target Platform definition file: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net.eclipsetraining.contacts.target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contacts.target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smtClean="0"/>
              <a:t>Click on “Set as Target Platform” hyperlink</a:t>
            </a:r>
          </a:p>
          <a:p>
            <a:endParaRPr lang="en-US" dirty="0" smtClean="0"/>
          </a:p>
          <a:p>
            <a:r>
              <a:rPr lang="en-US" dirty="0" smtClean="0"/>
              <a:t>Step 3: see the list of available Target Platforms</a:t>
            </a:r>
          </a:p>
          <a:p>
            <a:pPr lvl="1"/>
            <a:r>
              <a:rPr lang="en-US" dirty="0" smtClean="0"/>
              <a:t>Open Preferences dialog (Menu Window/Preferences)</a:t>
            </a:r>
          </a:p>
          <a:p>
            <a:pPr lvl="1"/>
            <a:r>
              <a:rPr lang="en-US" dirty="0" smtClean="0"/>
              <a:t>Search for “Target Platform”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Set a pre-defined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Plug-ins are common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JAR archives</a:t>
            </a:r>
            <a:r>
              <a:rPr lang="en-US" dirty="0"/>
              <a:t>,</a:t>
            </a:r>
            <a:endParaRPr lang="en-US" dirty="0" smtClean="0"/>
          </a:p>
          <a:p>
            <a:r>
              <a:rPr lang="en-US" dirty="0" smtClean="0"/>
              <a:t>... MUST contain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bundle manifest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MANIFEST.MF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... MAY contain classes,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plug-in manifest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  <a:r>
              <a:rPr lang="en-US" dirty="0" smtClean="0"/>
              <a:t>and other artifacts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Plug-in look like?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7431" y="2886089"/>
            <a:ext cx="45291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Located at 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META-INF/MANIFEST.MF</a:t>
            </a:r>
          </a:p>
          <a:p>
            <a:r>
              <a:rPr lang="en-US" dirty="0" smtClean="0"/>
              <a:t>Text file with property-like syntax: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Manifest headers </a:t>
            </a:r>
            <a:r>
              <a:rPr lang="en-US" dirty="0" smtClean="0"/>
              <a:t>with values</a:t>
            </a:r>
          </a:p>
          <a:p>
            <a:r>
              <a:rPr lang="en-US" dirty="0" smtClean="0"/>
              <a:t>Declares metadata, public API, dependencies etc.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Bundle Manifest (MANIFEST.MF)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68152" y="3071810"/>
            <a:ext cx="8207696" cy="2141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Manifest-Version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1.0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Bundle-ManifestVersion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2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Bundle-Name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Contacts Core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Bundle-SymbolicName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net.eclipsetraining.contacts.core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1.0.0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Bundle-Vendor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WeigleWilczek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Bundle-RequiredExecutionEnvironment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J2SE-1.5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Export-Package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net.eclipsetraining.contacts.core;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="1.0.0"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/>
              <a:t>Classes and resources 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not visible </a:t>
            </a:r>
            <a:r>
              <a:rPr lang="en-US" dirty="0" smtClean="0"/>
              <a:t>from other bundles by default</a:t>
            </a:r>
          </a:p>
          <a:p>
            <a:r>
              <a:rPr lang="en-US" dirty="0" smtClean="0"/>
              <a:t>A bundle has to declare its public API explicitly:</a:t>
            </a:r>
          </a:p>
          <a:p>
            <a:pPr lvl="1"/>
            <a:r>
              <a:rPr lang="en-US" dirty="0" smtClean="0"/>
              <a:t>The manifest header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Export-Package</a:t>
            </a:r>
            <a:r>
              <a:rPr lang="en-US" dirty="0" smtClean="0"/>
              <a:t> is used</a:t>
            </a:r>
          </a:p>
          <a:p>
            <a:pPr lvl="1"/>
            <a:r>
              <a:rPr lang="en-US" dirty="0" smtClean="0"/>
              <a:t>All listed packages are made visible to other bundles</a:t>
            </a:r>
          </a:p>
          <a:p>
            <a:pPr lvl="1"/>
            <a:r>
              <a:rPr lang="en-US" dirty="0" smtClean="0"/>
              <a:t>Packages are separated by comma</a:t>
            </a:r>
          </a:p>
          <a:p>
            <a:pPr lvl="1"/>
            <a:r>
              <a:rPr lang="en-US" dirty="0" smtClean="0"/>
              <a:t>Package version should be specified!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the public API (1)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64315" y="4357694"/>
            <a:ext cx="821537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 anchorCtr="0">
            <a:spAutoFit/>
          </a:bodyPr>
          <a:lstStyle/>
          <a:p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Export-Package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net.eclipsetraining.contacts.core;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="1.0.0"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Tip: Use the manifest editor to edit the exported packages!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the public API (2)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2891" y="1857378"/>
            <a:ext cx="4798219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Abgerundete rechteckige Legende 6"/>
          <p:cNvSpPr/>
          <p:nvPr/>
        </p:nvSpPr>
        <p:spPr>
          <a:xfrm>
            <a:off x="1116675" y="4286256"/>
            <a:ext cx="6910650" cy="1262869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Best practice: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Use “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ea typeface="Arial Unicode MS" charset="0"/>
                <a:cs typeface="Arial Unicode MS" charset="0"/>
              </a:rPr>
              <a:t>internal</a:t>
            </a: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” for naming non-API packages, e.g.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“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ea typeface="Arial Unicode MS" charset="0"/>
                <a:cs typeface="Arial Unicode MS" charset="0"/>
              </a:rPr>
              <a:t>net.eclipsetraining.contacts.core.internal.somepackage</a:t>
            </a: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”!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2"/>
            <a:r>
              <a:rPr lang="de-DE" dirty="0" smtClean="0"/>
              <a:t>X</a:t>
            </a:r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</a:p>
          <a:p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 smtClean="0"/>
              <a:t>X</a:t>
            </a:r>
            <a:endParaRPr lang="en-US" dirty="0"/>
          </a:p>
          <a:p>
            <a:pPr lvl="1"/>
            <a:endParaRPr lang="de-DE" dirty="0"/>
          </a:p>
          <a:p>
            <a:r>
              <a:rPr lang="de-DE" dirty="0"/>
              <a:t>E-Mail: </a:t>
            </a:r>
            <a:r>
              <a:rPr lang="de-DE" dirty="0" smtClean="0">
                <a:hlinkClick r:id="rId2"/>
              </a:rPr>
              <a:t>aristov@suprematic.net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noProof="0" dirty="0" smtClean="0"/>
              <a:t>About me: Alexey </a:t>
            </a:r>
            <a:r>
              <a:rPr lang="en-US" noProof="0" dirty="0" err="1" smtClean="0"/>
              <a:t>Aristov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9" y="5148036"/>
            <a:ext cx="2302572" cy="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bundle has to declare its dependencies explicitly</a:t>
            </a:r>
          </a:p>
          <a:p>
            <a:r>
              <a:rPr lang="en-US" dirty="0" smtClean="0"/>
              <a:t>One way is to declare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dependent packages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manifest header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Import-Package</a:t>
            </a:r>
            <a:r>
              <a:rPr lang="en-US" dirty="0" smtClean="0"/>
              <a:t> is used</a:t>
            </a:r>
          </a:p>
          <a:p>
            <a:pPr lvl="1"/>
            <a:r>
              <a:rPr lang="en-US" dirty="0" smtClean="0"/>
              <a:t>All listed packages are made available for the bundle</a:t>
            </a:r>
          </a:p>
          <a:p>
            <a:pPr lvl="1"/>
            <a:r>
              <a:rPr lang="en-US" dirty="0" smtClean="0"/>
              <a:t>Packages are separated by comma</a:t>
            </a:r>
          </a:p>
          <a:p>
            <a:pPr lvl="1"/>
            <a:r>
              <a:rPr lang="en-US" dirty="0" smtClean="0"/>
              <a:t>A package version or version range may be used</a:t>
            </a:r>
          </a:p>
          <a:p>
            <a:pPr lvl="1"/>
            <a:r>
              <a:rPr lang="en-US" dirty="0" smtClean="0"/>
              <a:t>A package can be required optionally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Bundle Dependencies (1)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900162" y="4415861"/>
            <a:ext cx="73436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Import-Package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net.eclipsetraining.contacts.core;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="[1.0.0,2.0.0)"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way is to declare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required bundles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manifest header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Require-Bundle</a:t>
            </a:r>
            <a:r>
              <a:rPr lang="en-US" dirty="0" smtClean="0"/>
              <a:t> is used</a:t>
            </a:r>
          </a:p>
          <a:p>
            <a:pPr lvl="1"/>
            <a:r>
              <a:rPr lang="en-US" dirty="0" smtClean="0"/>
              <a:t>All exported packages from the listed bundles are made available</a:t>
            </a:r>
          </a:p>
          <a:p>
            <a:pPr lvl="1"/>
            <a:r>
              <a:rPr lang="en-US" dirty="0" smtClean="0"/>
              <a:t>Bundles are separated by comma</a:t>
            </a:r>
          </a:p>
          <a:p>
            <a:pPr lvl="1"/>
            <a:r>
              <a:rPr lang="en-US" dirty="0" smtClean="0"/>
              <a:t>A bundle version or version range can be used</a:t>
            </a:r>
          </a:p>
          <a:p>
            <a:pPr lvl="1"/>
            <a:r>
              <a:rPr lang="en-US" dirty="0" smtClean="0"/>
              <a:t>A bundle can be required optionally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Bundle Dependencies (2)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29868" y="4415861"/>
            <a:ext cx="8084264" cy="604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b="1" dirty="0" smtClean="0">
                <a:solidFill>
                  <a:srgbClr val="8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Require-Bundle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: org.eclipse.core.runtime;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="3.4.0",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org.eclipse.ui;</a:t>
            </a:r>
            <a:r>
              <a:rPr lang="en-US" sz="1600" i="1" dirty="0" smtClean="0">
                <a:solidFill>
                  <a:srgbClr val="8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bundle-version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="3.4.0"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Tip: Use the manifest editor to edit the dependencies!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Bundle Dependencies (3)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145" y="1857364"/>
            <a:ext cx="8357711" cy="190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 rechteckige Legende 5"/>
          <p:cNvSpPr/>
          <p:nvPr/>
        </p:nvSpPr>
        <p:spPr>
          <a:xfrm>
            <a:off x="1720024" y="4286256"/>
            <a:ext cx="6009512" cy="1262869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Best practice: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Prefer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Import-Package</a:t>
            </a: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!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Use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Require-Bundle</a:t>
            </a: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only for Eclipse bundles!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Bundle </a:t>
            </a:r>
            <a:r>
              <a:rPr lang="en-US" smtClean="0"/>
              <a:t>Dependency Graph</a:t>
            </a:r>
            <a:endParaRPr lang="en-US" dirty="0"/>
          </a:p>
        </p:txBody>
      </p:sp>
      <p:pic>
        <p:nvPicPr>
          <p:cNvPr id="6146" name="Picture 2" descr="C:\Users\thurow\Desktop\Unbenan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25" y="1088058"/>
            <a:ext cx="8761014" cy="47590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bundle states are entered through explicit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life cycle operations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Install, start, stop, uninstall and update</a:t>
            </a:r>
          </a:p>
          <a:p>
            <a:pPr lvl="1"/>
            <a:r>
              <a:rPr lang="en-US" dirty="0" smtClean="0"/>
              <a:t>Except for RESOLVED: Resolving is up to the OSGi framework</a:t>
            </a:r>
          </a:p>
          <a:p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Bundle Life Cycle look like?</a:t>
            </a:r>
            <a:endParaRPr lang="en-US" dirty="0"/>
          </a:p>
        </p:txBody>
      </p:sp>
      <p:sp>
        <p:nvSpPr>
          <p:cNvPr id="7" name="Abgerundetes Rechteck 6"/>
          <p:cNvSpPr/>
          <p:nvPr/>
        </p:nvSpPr>
        <p:spPr>
          <a:xfrm>
            <a:off x="1952213" y="5357826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UNINSTALLED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1952213" y="4357694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RESOLVED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1952213" y="3357562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INSTALLED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685252" y="3357562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685252" y="4357694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ACTIVE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5685252" y="5357826"/>
            <a:ext cx="1857388" cy="500066"/>
          </a:xfrm>
          <a:prstGeom prst="round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STOPPING</a:t>
            </a:r>
          </a:p>
        </p:txBody>
      </p:sp>
      <p:cxnSp>
        <p:nvCxnSpPr>
          <p:cNvPr id="14" name="Gerade Verbindung mit Pfeil 13"/>
          <p:cNvCxnSpPr>
            <a:stCxn id="9" idx="2"/>
            <a:endCxn id="8" idx="0"/>
          </p:cNvCxnSpPr>
          <p:nvPr/>
        </p:nvCxnSpPr>
        <p:spPr>
          <a:xfrm rot="5400000">
            <a:off x="2630874" y="4107661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2"/>
            <a:endCxn id="7" idx="0"/>
          </p:cNvCxnSpPr>
          <p:nvPr/>
        </p:nvCxnSpPr>
        <p:spPr>
          <a:xfrm rot="5400000">
            <a:off x="2630874" y="5107793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8" idx="3"/>
            <a:endCxn id="10" idx="1"/>
          </p:cNvCxnSpPr>
          <p:nvPr/>
        </p:nvCxnSpPr>
        <p:spPr>
          <a:xfrm flipV="1">
            <a:off x="3809601" y="3607595"/>
            <a:ext cx="1875651" cy="10001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0" idx="2"/>
            <a:endCxn id="11" idx="0"/>
          </p:cNvCxnSpPr>
          <p:nvPr/>
        </p:nvCxnSpPr>
        <p:spPr>
          <a:xfrm rot="5400000">
            <a:off x="6363913" y="4107661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11" idx="2"/>
            <a:endCxn id="12" idx="0"/>
          </p:cNvCxnSpPr>
          <p:nvPr/>
        </p:nvCxnSpPr>
        <p:spPr>
          <a:xfrm rot="5400000">
            <a:off x="6363913" y="5107793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2" idx="1"/>
            <a:endCxn id="8" idx="3"/>
          </p:cNvCxnSpPr>
          <p:nvPr/>
        </p:nvCxnSpPr>
        <p:spPr>
          <a:xfrm rot="10800000">
            <a:off x="3809602" y="4607727"/>
            <a:ext cx="1875651" cy="10001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1"/>
            <a:endCxn id="7" idx="1"/>
          </p:cNvCxnSpPr>
          <p:nvPr/>
        </p:nvCxnSpPr>
        <p:spPr>
          <a:xfrm rot="10800000" flipV="1">
            <a:off x="1952213" y="3607595"/>
            <a:ext cx="1588" cy="2000264"/>
          </a:xfrm>
          <a:prstGeom prst="bentConnector3">
            <a:avLst>
              <a:gd name="adj1" fmla="val 7793415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ssdiagramm: Verbindungsstelle 36"/>
          <p:cNvSpPr/>
          <p:nvPr/>
        </p:nvSpPr>
        <p:spPr>
          <a:xfrm>
            <a:off x="2665799" y="2428868"/>
            <a:ext cx="428628" cy="428628"/>
          </a:xfrm>
          <a:prstGeom prst="flowChartConnector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endCxn id="9" idx="0"/>
          </p:cNvCxnSpPr>
          <p:nvPr/>
        </p:nvCxnSpPr>
        <p:spPr>
          <a:xfrm rot="5400000">
            <a:off x="2630874" y="3107529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6613946" y="491705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45" name="Textfeld 44"/>
          <p:cNvSpPr txBox="1"/>
          <p:nvPr/>
        </p:nvSpPr>
        <p:spPr>
          <a:xfrm>
            <a:off x="5042310" y="39290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46" name="Textfeld 45"/>
          <p:cNvSpPr txBox="1"/>
          <p:nvPr/>
        </p:nvSpPr>
        <p:spPr>
          <a:xfrm>
            <a:off x="2880907" y="492919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uninstall</a:t>
            </a:r>
            <a:endParaRPr lang="en-US" dirty="0"/>
          </a:p>
        </p:txBody>
      </p:sp>
      <p:sp>
        <p:nvSpPr>
          <p:cNvPr id="47" name="Textfeld 46"/>
          <p:cNvSpPr txBox="1"/>
          <p:nvPr/>
        </p:nvSpPr>
        <p:spPr>
          <a:xfrm>
            <a:off x="2113352" y="28574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install</a:t>
            </a:r>
            <a:endParaRPr lang="en-US" dirty="0"/>
          </a:p>
        </p:txBody>
      </p:sp>
      <p:sp>
        <p:nvSpPr>
          <p:cNvPr id="48" name="Textfeld 47"/>
          <p:cNvSpPr txBox="1"/>
          <p:nvPr/>
        </p:nvSpPr>
        <p:spPr>
          <a:xfrm>
            <a:off x="613154" y="327398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uninstall</a:t>
            </a:r>
            <a:endParaRPr lang="en-US" dirty="0"/>
          </a:p>
        </p:txBody>
      </p:sp>
      <p:cxnSp>
        <p:nvCxnSpPr>
          <p:cNvPr id="51" name="Form 50"/>
          <p:cNvCxnSpPr>
            <a:stCxn id="11" idx="3"/>
            <a:endCxn id="11" idx="0"/>
          </p:cNvCxnSpPr>
          <p:nvPr/>
        </p:nvCxnSpPr>
        <p:spPr>
          <a:xfrm flipH="1" flipV="1">
            <a:off x="6613946" y="4357694"/>
            <a:ext cx="928694" cy="250033"/>
          </a:xfrm>
          <a:prstGeom prst="bentConnector4">
            <a:avLst>
              <a:gd name="adj1" fmla="val -24615"/>
              <a:gd name="adj2" fmla="val 19142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Form 52"/>
          <p:cNvCxnSpPr>
            <a:stCxn id="8" idx="1"/>
            <a:endCxn id="8" idx="0"/>
          </p:cNvCxnSpPr>
          <p:nvPr/>
        </p:nvCxnSpPr>
        <p:spPr>
          <a:xfrm rot="10800000" flipH="1">
            <a:off x="1952213" y="4357695"/>
            <a:ext cx="928694" cy="250033"/>
          </a:xfrm>
          <a:prstGeom prst="bentConnector4">
            <a:avLst>
              <a:gd name="adj1" fmla="val -24615"/>
              <a:gd name="adj2" fmla="val 19142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orm 54"/>
          <p:cNvCxnSpPr>
            <a:stCxn id="9" idx="3"/>
            <a:endCxn id="9" idx="0"/>
          </p:cNvCxnSpPr>
          <p:nvPr/>
        </p:nvCxnSpPr>
        <p:spPr>
          <a:xfrm flipH="1" flipV="1">
            <a:off x="2880907" y="3357562"/>
            <a:ext cx="928694" cy="250033"/>
          </a:xfrm>
          <a:prstGeom prst="bentConnector4">
            <a:avLst>
              <a:gd name="adj1" fmla="val -24615"/>
              <a:gd name="adj2" fmla="val 19142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4042178" y="29289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7" name="Textfeld 56"/>
          <p:cNvSpPr txBox="1"/>
          <p:nvPr/>
        </p:nvSpPr>
        <p:spPr>
          <a:xfrm>
            <a:off x="7756954" y="392906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8" name="Textfeld 57"/>
          <p:cNvSpPr txBox="1"/>
          <p:nvPr/>
        </p:nvSpPr>
        <p:spPr>
          <a:xfrm>
            <a:off x="827468" y="392906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Create a new plug-in project</a:t>
            </a:r>
          </a:p>
          <a:p>
            <a:pPr lvl="1"/>
            <a:r>
              <a:rPr lang="en-US" dirty="0" smtClean="0"/>
              <a:t>Project 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</a:t>
            </a:r>
            <a:endParaRPr lang="en-US" dirty="0" smtClean="0"/>
          </a:p>
          <a:p>
            <a:pPr lvl="1"/>
            <a:r>
              <a:rPr lang="en-US" dirty="0" smtClean="0"/>
              <a:t>Do not generate an Activator (uncheck)</a:t>
            </a:r>
          </a:p>
          <a:p>
            <a:pPr lvl="1"/>
            <a:r>
              <a:rPr lang="en-US" dirty="0" smtClean="0"/>
              <a:t>Do not contribute to the UI (uncheck)</a:t>
            </a:r>
          </a:p>
          <a:p>
            <a:pPr lvl="1"/>
            <a:r>
              <a:rPr lang="en-US" dirty="0" smtClean="0"/>
              <a:t>Do not create a rich client application</a:t>
            </a:r>
          </a:p>
          <a:p>
            <a:pPr lvl="1"/>
            <a:r>
              <a:rPr lang="en-US" dirty="0" smtClean="0"/>
              <a:t>Do not use any templates</a:t>
            </a:r>
          </a:p>
          <a:p>
            <a:r>
              <a:rPr lang="en-US" dirty="0" smtClean="0"/>
              <a:t>Step 2: Create a new Java bean class for Contact:</a:t>
            </a:r>
          </a:p>
          <a:p>
            <a:pPr lvl="1"/>
            <a:r>
              <a:rPr lang="en-US" dirty="0" smtClean="0"/>
              <a:t>Package: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</a:t>
            </a:r>
            <a:r>
              <a:rPr lang="en-US" dirty="0" smtClean="0"/>
              <a:t> (like plug-in name)</a:t>
            </a:r>
          </a:p>
          <a:p>
            <a:pPr lvl="1"/>
            <a:r>
              <a:rPr lang="en-US" dirty="0" smtClean="0"/>
              <a:t>Class name: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Contact</a:t>
            </a:r>
          </a:p>
          <a:p>
            <a:pPr lvl="1"/>
            <a:r>
              <a:rPr lang="en-US" dirty="0" smtClean="0"/>
              <a:t>String properties: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firstName, lastName, street, city, zip, state, country, phone, email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Create a Business Logic Plug-in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Create an interface for Contacts manager</a:t>
            </a:r>
          </a:p>
          <a:p>
            <a:pPr lvl="1"/>
            <a:r>
              <a:rPr lang="en-US" dirty="0" smtClean="0"/>
              <a:t>Package: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</a:t>
            </a:r>
            <a:endParaRPr lang="en-US" dirty="0" smtClean="0"/>
          </a:p>
          <a:p>
            <a:pPr lvl="1"/>
            <a:r>
              <a:rPr lang="en-US" dirty="0" smtClean="0"/>
              <a:t>Interface name: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IContactsRepository</a:t>
            </a:r>
          </a:p>
          <a:p>
            <a:pPr lvl="1"/>
            <a:r>
              <a:rPr lang="en-US" dirty="0" smtClean="0"/>
              <a:t>Methods: 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void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addContact(Contact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void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removeContact(Contact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Collection&lt;Contact</a:t>
            </a:r>
            <a:r>
              <a:rPr lang="en-US" dirty="0" smtClean="0"/>
              <a:t>&gt;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getAllContacts</a:t>
            </a:r>
            <a:r>
              <a:rPr lang="en-US" dirty="0" smtClean="0"/>
              <a:t>()</a:t>
            </a:r>
          </a:p>
          <a:p>
            <a:r>
              <a:rPr lang="en-US" dirty="0" smtClean="0"/>
              <a:t>Step 4: Export the package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net.eclipsetraining.contacts.core</a:t>
            </a:r>
          </a:p>
          <a:p>
            <a:pPr lvl="1"/>
            <a:r>
              <a:rPr lang="en-US" dirty="0" smtClean="0"/>
              <a:t>Set the package version to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1.0.0</a:t>
            </a: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Create a Business Logic Plug-in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Create a new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DummyContactsRepository</a:t>
            </a:r>
            <a:endParaRPr lang="en-US" dirty="0" smtClean="0"/>
          </a:p>
          <a:p>
            <a:pPr lvl="1"/>
            <a:r>
              <a:rPr lang="en-US" dirty="0" smtClean="0"/>
              <a:t>Package: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net.eclipsetraining.contacts.core.internal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IContactsRepository</a:t>
            </a:r>
            <a:r>
              <a:rPr lang="en-US" dirty="0" smtClean="0"/>
              <a:t> backed by a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Collection &lt;Contact</a:t>
            </a:r>
            <a:r>
              <a:rPr lang="en-US" dirty="0" smtClean="0"/>
              <a:t>&gt; initialized with one (or more) dummy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</a:t>
            </a:r>
            <a:r>
              <a:rPr lang="en-US" dirty="0" smtClean="0">
                <a:sym typeface="Wingdings" pitchFamily="2" charset="2"/>
              </a:rPr>
              <a:t>(s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Implement the Business Logic (1)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774326" y="2697858"/>
            <a:ext cx="7595349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DummyContactsRepository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implements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IContactsRepository {</a:t>
            </a:r>
          </a:p>
          <a:p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Collection&lt;Contact&gt; </a:t>
            </a:r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contacts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...</a:t>
            </a:r>
            <a:endParaRPr lang="en-US" sz="1400" i="1" dirty="0" smtClean="0">
              <a:solidFill>
                <a:srgbClr val="000000"/>
              </a:solidFill>
              <a:latin typeface="Courier New"/>
            </a:endParaRPr>
          </a:p>
          <a:p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DummyContactsRepository()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Contact contact =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Contact();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...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contacts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.add(contact);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addContact(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Contact contact)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contacts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.add(contact);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Create a new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ContactsRepositoryFactory</a:t>
            </a:r>
            <a:endParaRPr lang="en-US" dirty="0" smtClean="0"/>
          </a:p>
          <a:p>
            <a:pPr lvl="1"/>
            <a:r>
              <a:rPr lang="en-US" dirty="0" smtClean="0"/>
              <a:t>Package: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</a:t>
            </a:r>
          </a:p>
          <a:p>
            <a:pPr lvl="1"/>
            <a:r>
              <a:rPr lang="en-US" dirty="0" smtClean="0"/>
              <a:t>Method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getContactsRepository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() </a:t>
            </a:r>
            <a:r>
              <a:rPr lang="en-US" dirty="0" smtClean="0"/>
              <a:t>returning a static member of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DummyContactsRepository</a:t>
            </a:r>
            <a:r>
              <a:rPr lang="en-US" dirty="0" smtClean="0">
                <a:sym typeface="Wingdings" pitchFamily="2" charset="2"/>
              </a:rPr>
              <a:t>: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Implement the Business Logic (2)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81727" y="2851745"/>
            <a:ext cx="7380547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ContactsRepositoryFactory {</a:t>
            </a:r>
          </a:p>
          <a:p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IContactsRepository </a:t>
            </a:r>
            <a:r>
              <a:rPr lang="en-US" sz="1400" i="1" dirty="0" smtClean="0">
                <a:solidFill>
                  <a:srgbClr val="0000C0"/>
                </a:solidFill>
                <a:latin typeface="Courier New"/>
              </a:rPr>
              <a:t>CONTACTS_REPOSITORY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 = </a:t>
            </a:r>
          </a:p>
          <a:p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 DummyContactsRepository();</a:t>
            </a:r>
          </a:p>
          <a:p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IContactsRepository getContactsRepository()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i="1" dirty="0" smtClean="0">
                <a:solidFill>
                  <a:srgbClr val="0000C0"/>
                </a:solidFill>
                <a:latin typeface="Courier New"/>
              </a:rPr>
              <a:t>CONTACTS_REPOSITORY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Create a new plug-in project</a:t>
            </a:r>
          </a:p>
          <a:p>
            <a:pPr lvl="1"/>
            <a:r>
              <a:rPr lang="en-US" dirty="0" smtClean="0"/>
              <a:t>Project 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net.eclipsetraining.contacts.client</a:t>
            </a:r>
            <a:endParaRPr lang="en-US" dirty="0" smtClean="0"/>
          </a:p>
          <a:p>
            <a:pPr lvl="1"/>
            <a:r>
              <a:rPr lang="en-US" dirty="0" smtClean="0"/>
              <a:t>Target it to run with </a:t>
            </a:r>
            <a:r>
              <a:rPr lang="en-US" dirty="0" err="1" smtClean="0"/>
              <a:t>OSGi</a:t>
            </a:r>
            <a:r>
              <a:rPr lang="en-US" dirty="0" smtClean="0"/>
              <a:t> Framework: Equinox</a:t>
            </a:r>
          </a:p>
          <a:p>
            <a:pPr lvl="1"/>
            <a:r>
              <a:rPr lang="en-US" dirty="0" smtClean="0"/>
              <a:t>Do generate an Activator (check): </a:t>
            </a:r>
            <a:br>
              <a:rPr lang="en-US" dirty="0" smtClean="0"/>
            </a:br>
            <a:r>
              <a:rPr lang="en-US" sz="16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net.eclipsetraining.contacts.client.internal.Activator</a:t>
            </a:r>
            <a:endParaRPr lang="en-US" sz="1600" dirty="0" smtClean="0"/>
          </a:p>
          <a:p>
            <a:r>
              <a:rPr lang="en-US" dirty="0" smtClean="0"/>
              <a:t>Step 2: Add dependencies:</a:t>
            </a:r>
          </a:p>
          <a:p>
            <a:pPr lvl="1"/>
            <a:r>
              <a:rPr lang="de-DE" dirty="0">
                <a:latin typeface="Courier New" pitchFamily="49" charset="0"/>
                <a:cs typeface="Courier New" pitchFamily="49" charset="0"/>
              </a:rPr>
              <a:t>Import-Package</a:t>
            </a:r>
            <a:r>
              <a:rPr lang="en-US" dirty="0" smtClean="0"/>
              <a:t> for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org.osgi.framework</a:t>
            </a:r>
            <a:r>
              <a:rPr lang="en-US" dirty="0"/>
              <a:t> is already there</a:t>
            </a:r>
            <a:endParaRPr lang="en-US" dirty="0" smtClean="0"/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Declare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Import-Package</a:t>
            </a:r>
            <a:r>
              <a:rPr lang="en-US" dirty="0" smtClean="0"/>
              <a:t> for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net.eclipsetraining.contacts.core</a:t>
            </a:r>
          </a:p>
          <a:p>
            <a:pPr lvl="2"/>
            <a:r>
              <a:rPr lang="en-US" dirty="0" smtClean="0"/>
              <a:t>Use a version range from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1.0.0</a:t>
            </a:r>
            <a:r>
              <a:rPr lang="en-US" dirty="0" smtClean="0"/>
              <a:t> (inclusive) till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2.0.0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/>
              <a:t>(exclusive)</a:t>
            </a:r>
          </a:p>
          <a:p>
            <a:endParaRPr lang="en-US" dirty="0"/>
          </a:p>
          <a:p>
            <a:r>
              <a:rPr lang="en-US" dirty="0" smtClean="0"/>
              <a:t>Step 3: Test with different (non-matching) versions and version ranges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Create a client Plug-in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December 2005 by WeigleWilczek and Innoopract</a:t>
            </a:r>
          </a:p>
          <a:p>
            <a:pPr lvl="1"/>
            <a:r>
              <a:rPr lang="en-US" dirty="0"/>
              <a:t>SUPREMATIC </a:t>
            </a:r>
            <a:r>
              <a:rPr lang="en-US" dirty="0" smtClean="0"/>
              <a:t>SOLUTIONS now drives the initiative</a:t>
            </a:r>
          </a:p>
          <a:p>
            <a:r>
              <a:rPr lang="en-US" dirty="0" smtClean="0"/>
              <a:t>Offerings:</a:t>
            </a:r>
          </a:p>
          <a:p>
            <a:pPr lvl="1"/>
            <a:r>
              <a:rPr lang="en-US" dirty="0" smtClean="0"/>
              <a:t>International one-stop delivery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high quality </a:t>
            </a:r>
            <a:r>
              <a:rPr lang="en-US" dirty="0" smtClean="0"/>
              <a:t>Eclipse training classes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Certificates</a:t>
            </a:r>
          </a:p>
          <a:p>
            <a:pPr lvl="1"/>
            <a:r>
              <a:rPr lang="en-US" dirty="0" smtClean="0"/>
              <a:t>Coaching and consulting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About the Eclipse Training Alliance</a:t>
            </a:r>
            <a:endParaRPr lang="en-US" dirty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64065" y="4129334"/>
            <a:ext cx="2615871" cy="581831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We share expertise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3: Implement client’s bundle Activator</a:t>
            </a:r>
          </a:p>
          <a:p>
            <a:pPr lvl="1"/>
            <a:r>
              <a:rPr lang="en-US" dirty="0" smtClean="0"/>
              <a:t>Extend method </a:t>
            </a:r>
            <a:r>
              <a:rPr lang="en-US" sz="16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#start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600" dirty="0" smtClean="0"/>
              <a:t>of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net.eclipsetraining.contacts.client.internal.Activator</a:t>
            </a:r>
            <a:endParaRPr lang="en-US" sz="1600" dirty="0" smtClean="0"/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ContactsRepositoryFactory</a:t>
            </a:r>
            <a:r>
              <a:rPr lang="en-US" dirty="0" smtClean="0"/>
              <a:t> to get an instance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IContactsRepository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Iterate over all contacts and print their names to the console</a:t>
            </a:r>
          </a:p>
          <a:p>
            <a:endParaRPr lang="en-US" dirty="0" smtClean="0"/>
          </a:p>
          <a:p>
            <a:r>
              <a:rPr lang="en-US" dirty="0" smtClean="0"/>
              <a:t>Step 4: Create a new “OSGi framework” run configuration:</a:t>
            </a:r>
          </a:p>
          <a:p>
            <a:pPr lvl="1"/>
            <a:r>
              <a:rPr lang="en-US" dirty="0" smtClean="0"/>
              <a:t>“Deselect All” bundles, add all the two </a:t>
            </a:r>
            <a:r>
              <a:rPr lang="en-US" dirty="0"/>
              <a:t>bundles from workspace and </a:t>
            </a:r>
            <a:r>
              <a:rPr lang="en-US" dirty="0" smtClean="0"/>
              <a:t>press “Validate Plug-ins”</a:t>
            </a:r>
          </a:p>
          <a:p>
            <a:pPr lvl="1"/>
            <a:r>
              <a:rPr lang="en-US" dirty="0" smtClean="0"/>
              <a:t>Press “Add Required Bundles” and “Validate Plug-ins” again</a:t>
            </a:r>
          </a:p>
          <a:p>
            <a:pPr lvl="1"/>
            <a:r>
              <a:rPr lang="en-US" dirty="0" smtClean="0"/>
              <a:t>Run and look at the console output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r>
              <a:rPr lang="en-US" dirty="0"/>
              <a:t>: Create a client </a:t>
            </a:r>
            <a:r>
              <a:rPr lang="en-US" dirty="0" smtClean="0"/>
              <a:t>Plug-in 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 with the </a:t>
            </a:r>
            <a:r>
              <a:rPr lang="en-US" dirty="0" err="1" smtClean="0"/>
              <a:t>OSGi</a:t>
            </a:r>
            <a:r>
              <a:rPr lang="en-US" dirty="0" smtClean="0"/>
              <a:t> console:</a:t>
            </a:r>
          </a:p>
          <a:p>
            <a:pPr lvl="1"/>
            <a:r>
              <a:rPr lang="en-US" dirty="0" smtClean="0"/>
              <a:t>Start the application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–console </a:t>
            </a:r>
            <a:r>
              <a:rPr lang="en-US" dirty="0" smtClean="0"/>
              <a:t>argument</a:t>
            </a:r>
          </a:p>
          <a:p>
            <a:pPr lvl="1"/>
            <a:r>
              <a:rPr lang="en-US" dirty="0" smtClean="0"/>
              <a:t>Run with “Default Auto-Start”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Enter “ss” and find the bundle ID for 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net.eclipsetraining.contacts.client</a:t>
            </a:r>
            <a:endParaRPr lang="en-US" dirty="0" smtClean="0"/>
          </a:p>
          <a:p>
            <a:pPr lvl="2"/>
            <a:r>
              <a:rPr lang="en-US" dirty="0" smtClean="0"/>
              <a:t>Enter “start &lt;ID&gt;”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at runtime through installing and uninstalling</a:t>
            </a:r>
          </a:p>
          <a:p>
            <a:r>
              <a:rPr lang="en-US" dirty="0" smtClean="0"/>
              <a:t>Bundles can be “used” as soon as they are RESOLVED:</a:t>
            </a:r>
          </a:p>
          <a:p>
            <a:pPr lvl="1"/>
            <a:r>
              <a:rPr lang="en-US" dirty="0" smtClean="0"/>
              <a:t>No need to activate a bundle in order to use the API</a:t>
            </a:r>
          </a:p>
          <a:p>
            <a:r>
              <a:rPr lang="en-US" dirty="0"/>
              <a:t>Take care of activators (</a:t>
            </a:r>
            <a:r>
              <a:rPr lang="en-US" dirty="0" err="1"/>
              <a:t>BundleActivator</a:t>
            </a:r>
            <a:r>
              <a:rPr lang="en-US" dirty="0"/>
              <a:t>):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BundleActivators</a:t>
            </a:r>
            <a:r>
              <a:rPr lang="en-US" dirty="0"/>
              <a:t> are internal: Do not export!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start()</a:t>
            </a:r>
            <a:r>
              <a:rPr lang="en-US" dirty="0"/>
              <a:t>- and 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stop()</a:t>
            </a:r>
            <a:r>
              <a:rPr lang="en-US" dirty="0"/>
              <a:t>-methods must return fast!</a:t>
            </a:r>
          </a:p>
          <a:p>
            <a:pPr lvl="1"/>
            <a:r>
              <a:rPr lang="en-US" dirty="0"/>
              <a:t>Don’t create a activator if you don’t need one</a:t>
            </a:r>
          </a:p>
          <a:p>
            <a:r>
              <a:rPr lang="en-US" dirty="0" smtClean="0"/>
              <a:t>Activation is mainly used for OSGi services:</a:t>
            </a:r>
          </a:p>
          <a:p>
            <a:pPr lvl="1"/>
            <a:r>
              <a:rPr lang="en-US" dirty="0" smtClean="0"/>
              <a:t>Very promising, but not yet very prominent in RCP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Bundle Life Cycle mean to RCP?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Or: When will you create a new plug-in?</a:t>
            </a:r>
          </a:p>
          <a:p>
            <a:r>
              <a:rPr lang="en-US" dirty="0" smtClean="0"/>
              <a:t>There is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 simple answer</a:t>
            </a:r>
            <a:r>
              <a:rPr lang="en-US" dirty="0" smtClean="0"/>
              <a:t>, but some guidelines:</a:t>
            </a:r>
          </a:p>
          <a:p>
            <a:pPr lvl="1"/>
            <a:r>
              <a:rPr lang="en-US" dirty="0" smtClean="0"/>
              <a:t>Separate optional functionality, i.e. something that can be added or taken away</a:t>
            </a:r>
          </a:p>
          <a:p>
            <a:pPr lvl="1"/>
            <a:r>
              <a:rPr lang="en-US" dirty="0" smtClean="0"/>
              <a:t>Create a plug-in for common and reusable base functionality</a:t>
            </a:r>
          </a:p>
          <a:p>
            <a:pPr lvl="1"/>
            <a:r>
              <a:rPr lang="en-US" dirty="0" smtClean="0"/>
              <a:t>Package third-party libraries into their own plug-ins</a:t>
            </a:r>
          </a:p>
          <a:p>
            <a:pPr lvl="1"/>
            <a:r>
              <a:rPr lang="en-US" dirty="0" smtClean="0"/>
              <a:t>Separate different concerns (strata rule), e.g. business and UI code</a:t>
            </a:r>
          </a:p>
          <a:p>
            <a:pPr lvl="1"/>
            <a:r>
              <a:rPr lang="en-US" dirty="0" smtClean="0"/>
              <a:t>Think about separating API from implementation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Plug-ins do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2987965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High-level RCP Architecture</a:t>
            </a:r>
            <a:endParaRPr lang="en-US" dirty="0"/>
          </a:p>
        </p:txBody>
      </p:sp>
      <p:pic>
        <p:nvPicPr>
          <p:cNvPr id="7" name="Inhaltsplatzhalter 6" descr="1_eclipse_architecture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091982"/>
            <a:ext cx="7529362" cy="49672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Workbench</a:t>
            </a: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39725" indent="-339725" defTabSz="449263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1400" dirty="0"/>
              <a:t>Workbench is the entry point for most </a:t>
            </a:r>
            <a:r>
              <a:rPr lang="en-GB" sz="1400" dirty="0" smtClean="0"/>
              <a:t>APIs, implements </a:t>
            </a:r>
            <a:r>
              <a:rPr lang="en-GB" sz="1400" dirty="0"/>
              <a:t>the </a:t>
            </a:r>
            <a:r>
              <a:rPr lang="en-GB" sz="1400" dirty="0" err="1">
                <a:latin typeface="Lucida Sans Typewriter" pitchFamily="49" charset="0"/>
              </a:rPr>
              <a:t>IWorkbench</a:t>
            </a:r>
            <a:r>
              <a:rPr lang="en-GB" sz="1400" dirty="0"/>
              <a:t> </a:t>
            </a:r>
            <a:r>
              <a:rPr lang="en-GB" sz="1400" dirty="0" smtClean="0"/>
              <a:t>Interface.</a:t>
            </a:r>
          </a:p>
          <a:p>
            <a:pPr marL="339725" indent="-339725" defTabSz="449263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1400" dirty="0" smtClean="0"/>
              <a:t>Access </a:t>
            </a:r>
            <a:r>
              <a:rPr lang="en-GB" sz="1400" dirty="0"/>
              <a:t>it via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PlatformUI.getWorkbench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eaLnBrk="1" hangingPunct="1"/>
            <a:r>
              <a:rPr lang="en-GB" sz="1400" dirty="0" smtClean="0"/>
              <a:t>Provides access to important parts of the platform, as to</a:t>
            </a:r>
          </a:p>
          <a:p>
            <a:pPr lvl="1" eaLnBrk="1" hangingPunct="1"/>
            <a:r>
              <a:rPr lang="en-GB" sz="1400" dirty="0" smtClean="0"/>
              <a:t>Workbench Windows</a:t>
            </a:r>
          </a:p>
          <a:p>
            <a:pPr lvl="1" eaLnBrk="1" hangingPunct="1"/>
            <a:r>
              <a:rPr lang="en-GB" sz="1400" dirty="0" smtClean="0"/>
              <a:t>Active Workbench Window</a:t>
            </a:r>
          </a:p>
          <a:p>
            <a:pPr lvl="1" eaLnBrk="1" hangingPunct="1"/>
            <a:r>
              <a:rPr lang="en-GB" sz="1400" dirty="0" smtClean="0"/>
              <a:t>Registries (Editors, Views, Perspectives, etc.)</a:t>
            </a:r>
          </a:p>
          <a:p>
            <a:pPr lvl="1" eaLnBrk="1" hangingPunct="1"/>
            <a:r>
              <a:rPr lang="en-GB" sz="1400" dirty="0" smtClean="0"/>
              <a:t>Help</a:t>
            </a:r>
          </a:p>
          <a:p>
            <a:pPr lvl="1" eaLnBrk="1" hangingPunct="1"/>
            <a:r>
              <a:rPr lang="en-GB" sz="1400" dirty="0" smtClean="0"/>
              <a:t>Preference Manager</a:t>
            </a:r>
          </a:p>
          <a:p>
            <a:pPr lvl="1" eaLnBrk="1" hangingPunct="1"/>
            <a:r>
              <a:rPr lang="en-GB" sz="1400" dirty="0" smtClean="0"/>
              <a:t>…</a:t>
            </a:r>
          </a:p>
          <a:p>
            <a:pPr eaLnBrk="1" hangingPunct="1"/>
            <a:r>
              <a:rPr lang="en-GB" sz="1400" dirty="0" smtClean="0"/>
              <a:t>Provides several methods for controlling:</a:t>
            </a:r>
          </a:p>
          <a:p>
            <a:pPr lvl="1" eaLnBrk="1" hangingPunct="1"/>
            <a:r>
              <a:rPr lang="en-GB" sz="1400" dirty="0" smtClean="0"/>
              <a:t>close()</a:t>
            </a:r>
          </a:p>
          <a:p>
            <a:pPr lvl="1" eaLnBrk="1" hangingPunct="1"/>
            <a:r>
              <a:rPr lang="en-GB" sz="1400" dirty="0" smtClean="0"/>
              <a:t>restart()</a:t>
            </a:r>
          </a:p>
          <a:p>
            <a:pPr lvl="1" eaLnBrk="1" hangingPunct="1"/>
            <a:r>
              <a:rPr lang="en-GB" sz="1400" dirty="0" err="1" smtClean="0"/>
              <a:t>saveAllEditors</a:t>
            </a:r>
            <a:r>
              <a:rPr lang="en-GB" sz="1400" dirty="0" smtClean="0"/>
              <a:t>()</a:t>
            </a:r>
          </a:p>
          <a:p>
            <a:pPr lvl="1" eaLnBrk="1" hangingPunct="1"/>
            <a:r>
              <a:rPr lang="en-GB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1135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Workbench Window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2075" y="1148614"/>
            <a:ext cx="6419850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workbench is created internally by RCP</a:t>
            </a:r>
          </a:p>
          <a:p>
            <a:r>
              <a:rPr lang="en-US" dirty="0" smtClean="0"/>
              <a:t>You can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advise</a:t>
            </a:r>
            <a:r>
              <a:rPr lang="en-US" dirty="0" smtClean="0"/>
              <a:t> this process with: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WorkbenchAdvisor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WorkbenchWindowAdvisor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ActionBarAdvisor</a:t>
            </a: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the Workbench be configured?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defines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default perspective </a:t>
            </a:r>
            <a:r>
              <a:rPr lang="en-US" dirty="0" smtClean="0"/>
              <a:t>for the workbench: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... activates the 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ave-and-restore</a:t>
            </a:r>
            <a:r>
              <a:rPr lang="en-US" dirty="0" smtClean="0"/>
              <a:t> behavior of the workbench:</a:t>
            </a:r>
          </a:p>
          <a:p>
            <a:pPr lvl="1"/>
            <a:r>
              <a:rPr lang="en-US" dirty="0" smtClean="0"/>
              <a:t>Window size, position etc. are restored on reopening</a:t>
            </a:r>
          </a:p>
          <a:p>
            <a:pPr lvl="1"/>
            <a:r>
              <a:rPr lang="en-US" dirty="0" smtClean="0"/>
              <a:t>The data is persisted between sessions in the </a:t>
            </a:r>
            <a:r>
              <a:rPr lang="en-US" dirty="0" err="1" smtClean="0"/>
              <a:t>applcation’s</a:t>
            </a:r>
            <a:r>
              <a:rPr lang="en-US" dirty="0" smtClean="0"/>
              <a:t> workspace data dir </a:t>
            </a:r>
            <a:r>
              <a:rPr lang="de-DE" dirty="0" smtClean="0"/>
              <a:t>(</a:t>
            </a:r>
            <a:r>
              <a:rPr lang="de-DE" dirty="0" err="1" smtClean="0"/>
              <a:t>see</a:t>
            </a:r>
            <a:r>
              <a:rPr lang="de-DE" dirty="0" smtClean="0"/>
              <a:t> in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, „Main“ </a:t>
            </a:r>
            <a:r>
              <a:rPr lang="de-DE" dirty="0" err="1" smtClean="0"/>
              <a:t>tab</a:t>
            </a:r>
            <a:r>
              <a:rPr lang="de-DE" dirty="0" smtClean="0"/>
              <a:t>)</a:t>
            </a:r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Workbench Advisor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332171" y="1623085"/>
            <a:ext cx="6479659" cy="604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smtClean="0">
                <a:solidFill>
                  <a:srgbClr val="646464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@Override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String getInitialWindowPerspectiveId() { ...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91583" y="4003930"/>
            <a:ext cx="7960834" cy="1372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646464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@Override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initialize(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IWorkbenchConfigurer configurer)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super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.initialize(configurer);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configurer.setSaveAndRestore(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true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Partners</a:t>
            </a:r>
            <a:endParaRPr lang="en-US" dirty="0"/>
          </a:p>
        </p:txBody>
      </p:sp>
      <p:pic>
        <p:nvPicPr>
          <p:cNvPr id="18" name="Grafik 17" descr="Logo_ww_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8133" y="4189670"/>
            <a:ext cx="2629188" cy="275975"/>
          </a:xfrm>
          <a:prstGeom prst="rect">
            <a:avLst/>
          </a:prstGeom>
        </p:spPr>
      </p:pic>
      <p:pic>
        <p:nvPicPr>
          <p:cNvPr id="1026" name="Picture 2" descr="C:\Dokumente und Einstellungen\Yvonne\Desktop\Partnerlogos\SOPERA_Logo_4cm300dpi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239" y="2735777"/>
            <a:ext cx="1438275" cy="1231900"/>
          </a:xfrm>
          <a:prstGeom prst="rect">
            <a:avLst/>
          </a:prstGeom>
          <a:noFill/>
        </p:spPr>
      </p:pic>
      <p:pic>
        <p:nvPicPr>
          <p:cNvPr id="1027" name="Picture 3" descr="C:\Dokumente und Einstellungen\Yvonne\Desktop\Partnerlogos\ProSyst-Logo 600  dpi (TIF)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8679" y="2747661"/>
            <a:ext cx="2343167" cy="606626"/>
          </a:xfrm>
          <a:prstGeom prst="rect">
            <a:avLst/>
          </a:prstGeom>
          <a:noFill/>
        </p:spPr>
      </p:pic>
      <p:pic>
        <p:nvPicPr>
          <p:cNvPr id="1028" name="Picture 4" descr="C:\Dokumente und Einstellungen\Yvonne\Desktop\Partnerlogos\itemi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404" y="4700520"/>
            <a:ext cx="2792674" cy="789234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24288" y="3009899"/>
            <a:ext cx="132344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P:\02_Eclipse Training Alliance\13_Partner\Logos\Industrial TSI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32325" y="4857751"/>
            <a:ext cx="3121025" cy="571306"/>
          </a:xfrm>
          <a:prstGeom prst="rect">
            <a:avLst/>
          </a:prstGeom>
          <a:noFill/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39" y="1173041"/>
            <a:ext cx="2302572" cy="95001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40" y="1723003"/>
            <a:ext cx="25241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configures the workbench window:</a:t>
            </a:r>
          </a:p>
          <a:p>
            <a:pPr lvl="1"/>
            <a:r>
              <a:rPr lang="en-US" dirty="0" smtClean="0"/>
              <a:t>Window size</a:t>
            </a:r>
          </a:p>
          <a:p>
            <a:pPr lvl="1"/>
            <a:r>
              <a:rPr lang="en-US" dirty="0" smtClean="0"/>
              <a:t>Window title</a:t>
            </a:r>
          </a:p>
          <a:p>
            <a:pPr lvl="1"/>
            <a:r>
              <a:rPr lang="en-US" dirty="0" smtClean="0"/>
              <a:t>Visibility of menu bar, toolbars, status bar etc.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Workbench Window Advisor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53299" y="2821773"/>
            <a:ext cx="7837402" cy="1885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646464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@Override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preWindowOpen()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getWindowConfigurer().setInitialSize(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Point(400, 300));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getWindowConfigurer().setShowCoolBar(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getWindowConfigurer().setShowStatusLine(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false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getWindowConfigurer().setTitle(</a:t>
            </a:r>
            <a:r>
              <a:rPr lang="en-US" sz="1600" dirty="0" smtClean="0">
                <a:solidFill>
                  <a:srgbClr val="2A00FF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"Contacts"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Action Bar Advisor</a:t>
            </a: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sz="1400" dirty="0" smtClean="0"/>
              <a:t>The </a:t>
            </a:r>
            <a:r>
              <a:rPr lang="en-GB" sz="1400" dirty="0" err="1" smtClean="0"/>
              <a:t>ActionBar</a:t>
            </a:r>
            <a:r>
              <a:rPr lang="en-GB" sz="1400" dirty="0" smtClean="0"/>
              <a:t> Advisor is responsible for configuring the Action Bars of the application: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/>
              <a:t>CoolBar</a:t>
            </a:r>
            <a:endParaRPr lang="en-GB" sz="1400" dirty="0" smtClean="0"/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/>
              <a:t>MenuBar</a:t>
            </a:r>
            <a:endParaRPr lang="en-GB" sz="1400" dirty="0" smtClean="0"/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/>
              <a:t>StatusBar</a:t>
            </a:r>
            <a:endParaRPr lang="en-GB" sz="1400" dirty="0" smtClean="0"/>
          </a:p>
          <a:p>
            <a:pPr eaLnBrk="1" hangingPunct="1">
              <a:lnSpc>
                <a:spcPct val="120000"/>
              </a:lnSpc>
            </a:pPr>
            <a:r>
              <a:rPr lang="en-US" sz="1400" dirty="0" smtClean="0"/>
              <a:t>To do it you may override: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makeActions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IWorkbenchWindow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fillCoolBar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ICoolBarManager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fillMenuBar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IMenuBarManager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fillStatusLine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IStatusLineManager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GB" sz="1400" dirty="0" smtClean="0"/>
              <a:t>For creating </a:t>
            </a:r>
            <a:r>
              <a:rPr lang="en-GB" sz="1400" dirty="0"/>
              <a:t>standard </a:t>
            </a:r>
            <a:r>
              <a:rPr lang="en-GB" sz="1400" dirty="0" smtClean="0"/>
              <a:t> Workbench actions and items the following factories are used: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org.eclipse.ui.actions.ActionFactory</a:t>
            </a:r>
            <a:endParaRPr lang="en-GB" sz="1400" dirty="0" smtClean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org.eclipse.ui.actions.ContributionItemFactory</a:t>
            </a:r>
            <a:endParaRPr lang="en-GB" sz="1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6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Perspective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arranges workbench parts </a:t>
            </a:r>
            <a:r>
              <a:rPr lang="en-US" dirty="0" smtClean="0"/>
              <a:t>(Views and Editors)</a:t>
            </a:r>
          </a:p>
          <a:p>
            <a:r>
              <a:rPr lang="en-US" dirty="0" smtClean="0"/>
              <a:t>Perspectives are typically used for "bundling" of role-specific functionalities, e.g. end user mode, administration mode etc.</a:t>
            </a:r>
          </a:p>
          <a:p>
            <a:r>
              <a:rPr lang="en-US" dirty="0" smtClean="0"/>
              <a:t>Perspectives can optionally be switched by the user</a:t>
            </a:r>
          </a:p>
          <a:p>
            <a:r>
              <a:rPr lang="en-US" dirty="0" smtClean="0"/>
              <a:t>There has to be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default perspective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Perspective?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544" y="3500435"/>
            <a:ext cx="7296912" cy="234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Article “</a:t>
            </a:r>
            <a:r>
              <a:rPr lang="en-US" dirty="0" smtClean="0">
                <a:hlinkClick r:id="rId2"/>
              </a:rPr>
              <a:t>Inside the Workbench</a:t>
            </a:r>
            <a:r>
              <a:rPr lang="en-US" dirty="0" smtClean="0"/>
              <a:t>” by Stefan Xenos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3422501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10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RCP Architecture</a:t>
            </a:r>
            <a:endParaRPr lang="en-US" dirty="0"/>
          </a:p>
        </p:txBody>
      </p:sp>
      <p:pic>
        <p:nvPicPr>
          <p:cNvPr id="6" name="Inhaltsplatzhalter 5" descr="1_eclipse_architecture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19" y="1100371"/>
            <a:ext cx="7529362" cy="4967287"/>
          </a:xfrm>
        </p:spPr>
      </p:pic>
    </p:spTree>
    <p:extLst>
      <p:ext uri="{BB962C8B-B14F-4D97-AF65-F5344CB8AC3E}">
        <p14:creationId xmlns:p14="http://schemas.microsoft.com/office/powerpoint/2010/main" val="12682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Extension points </a:t>
            </a:r>
            <a:r>
              <a:rPr lang="en-US" dirty="0" smtClean="0"/>
              <a:t>let a plug-in be extended by new functionality, e.g.:</a:t>
            </a:r>
          </a:p>
          <a:p>
            <a:pPr lvl="1"/>
            <a:r>
              <a:rPr lang="en-US" dirty="0" smtClean="0"/>
              <a:t>Menus (UI)</a:t>
            </a:r>
          </a:p>
          <a:p>
            <a:pPr lvl="1"/>
            <a:r>
              <a:rPr lang="en-US" dirty="0" smtClean="0"/>
              <a:t>File types (editors)</a:t>
            </a:r>
          </a:p>
          <a:p>
            <a:pPr lvl="1"/>
            <a:r>
              <a:rPr lang="en-US" dirty="0" smtClean="0"/>
              <a:t>Products, own business domain classes etc.</a:t>
            </a:r>
          </a:p>
          <a:p>
            <a:r>
              <a:rPr lang="en-US" dirty="0" smtClean="0"/>
              <a:t>New functionality is contributed by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extensions</a:t>
            </a:r>
          </a:p>
          <a:p>
            <a:r>
              <a:rPr lang="en-US" dirty="0" smtClean="0"/>
              <a:t>Plug-ins declaring extension points are called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enablers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these declaring extensions are called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extenders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Extension Points and Extensions?</a:t>
            </a:r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2786050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Extender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5140044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Enabler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lussdiagramm: Verbindungsstelle 9"/>
          <p:cNvSpPr/>
          <p:nvPr/>
        </p:nvSpPr>
        <p:spPr>
          <a:xfrm>
            <a:off x="5568672" y="4429132"/>
            <a:ext cx="357190" cy="357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10"/>
          <p:cNvCxnSpPr>
            <a:stCxn id="10" idx="4"/>
            <a:endCxn id="9" idx="0"/>
          </p:cNvCxnSpPr>
          <p:nvPr/>
        </p:nvCxnSpPr>
        <p:spPr>
          <a:xfrm rot="5400000">
            <a:off x="5640110" y="4893479"/>
            <a:ext cx="214314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997300" y="44291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Ext. point</a:t>
            </a:r>
            <a:endParaRPr lang="en-US" dirty="0"/>
          </a:p>
        </p:txBody>
      </p:sp>
      <p:cxnSp>
        <p:nvCxnSpPr>
          <p:cNvPr id="13" name="Gerade Verbindung mit Pfeil 15"/>
          <p:cNvCxnSpPr>
            <a:stCxn id="8" idx="0"/>
            <a:endCxn id="10" idx="2"/>
          </p:cNvCxnSpPr>
          <p:nvPr/>
        </p:nvCxnSpPr>
        <p:spPr>
          <a:xfrm rot="5400000" flipH="1" flipV="1">
            <a:off x="4284518" y="3716483"/>
            <a:ext cx="392909" cy="2175399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points and extensions are declared in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plug-in manifest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extension registry </a:t>
            </a:r>
            <a:r>
              <a:rPr lang="en-US" dirty="0" smtClean="0"/>
              <a:t>scans the declarations on startup</a:t>
            </a:r>
          </a:p>
          <a:p>
            <a:pPr lvl="1"/>
            <a:r>
              <a:rPr lang="en-US" dirty="0" smtClean="0"/>
              <a:t>Extensions are matched to extension points</a:t>
            </a:r>
          </a:p>
          <a:p>
            <a:pPr lvl="1"/>
            <a:r>
              <a:rPr lang="en-US" dirty="0" smtClean="0"/>
              <a:t>Only declarative information is used, no classes are loaded so far</a:t>
            </a:r>
          </a:p>
          <a:p>
            <a:r>
              <a:rPr lang="en-US" dirty="0" smtClean="0"/>
              <a:t>Sometime the enabler queries the extension registry for extensions:</a:t>
            </a:r>
          </a:p>
          <a:p>
            <a:pPr lvl="1"/>
            <a:r>
              <a:rPr lang="en-US" dirty="0" smtClean="0"/>
              <a:t>The extenders' declarative information is used, e.g. menu labels</a:t>
            </a:r>
          </a:p>
          <a:p>
            <a:pPr lvl="1"/>
            <a:r>
              <a:rPr lang="en-US" dirty="0" smtClean="0"/>
              <a:t>If needed, the extender(s) is/are asked for an executable extension (Java class) and program flow is delegated to the extender(s)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The Extension Registry</a:t>
            </a:r>
            <a:endParaRPr lang="en-US" dirty="0"/>
          </a:p>
        </p:txBody>
      </p:sp>
      <p:sp>
        <p:nvSpPr>
          <p:cNvPr id="20" name="Abgerundetes Rechteck 19"/>
          <p:cNvSpPr/>
          <p:nvPr/>
        </p:nvSpPr>
        <p:spPr>
          <a:xfrm>
            <a:off x="2786050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Extender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140044" y="5000636"/>
            <a:ext cx="1214446" cy="64294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Enabler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Flussdiagramm: Verbindungsstelle 21"/>
          <p:cNvSpPr/>
          <p:nvPr/>
        </p:nvSpPr>
        <p:spPr>
          <a:xfrm>
            <a:off x="5568672" y="4429132"/>
            <a:ext cx="357190" cy="357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rade Verbindung 22"/>
          <p:cNvCxnSpPr>
            <a:stCxn id="22" idx="4"/>
            <a:endCxn id="21" idx="0"/>
          </p:cNvCxnSpPr>
          <p:nvPr/>
        </p:nvCxnSpPr>
        <p:spPr>
          <a:xfrm rot="5400000">
            <a:off x="5640110" y="4893479"/>
            <a:ext cx="214314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5997300" y="44291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Ext. point</a:t>
            </a:r>
            <a:endParaRPr lang="en-US" dirty="0"/>
          </a:p>
        </p:txBody>
      </p:sp>
      <p:cxnSp>
        <p:nvCxnSpPr>
          <p:cNvPr id="25" name="Gerade Verbindung mit Pfeil 15"/>
          <p:cNvCxnSpPr>
            <a:stCxn id="20" idx="0"/>
            <a:endCxn id="22" idx="2"/>
          </p:cNvCxnSpPr>
          <p:nvPr/>
        </p:nvCxnSpPr>
        <p:spPr>
          <a:xfrm rot="5400000" flipH="1" flipV="1">
            <a:off x="4284518" y="3716483"/>
            <a:ext cx="392909" cy="2175399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1" idx="1"/>
            <a:endCxn id="20" idx="3"/>
          </p:cNvCxnSpPr>
          <p:nvPr/>
        </p:nvCxnSpPr>
        <p:spPr>
          <a:xfrm rot="10800000">
            <a:off x="4000496" y="5322107"/>
            <a:ext cx="1139548" cy="158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4293718" y="492919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29" name="Textfeld 28"/>
          <p:cNvSpPr txBox="1"/>
          <p:nvPr/>
        </p:nvSpPr>
        <p:spPr>
          <a:xfrm>
            <a:off x="4286248" y="5345684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declared in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plug-in manifest </a:t>
            </a:r>
            <a:r>
              <a:rPr lang="en-US" dirty="0" smtClean="0"/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The extension-element is used</a:t>
            </a:r>
          </a:p>
          <a:p>
            <a:pPr lvl="1"/>
            <a:r>
              <a:rPr lang="en-US" dirty="0" smtClean="0"/>
              <a:t>Extension points are referenced by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namespace</a:t>
            </a:r>
          </a:p>
          <a:p>
            <a:pPr lvl="1"/>
            <a:r>
              <a:rPr lang="en-US" dirty="0" smtClean="0"/>
              <a:t>Extensions have to stick to the given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extension point schema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Extensions (1)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68152" y="3145289"/>
            <a:ext cx="8207696" cy="2141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"application"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"org.eclipse.core.runtime.applications"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&lt;application&gt;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&lt;run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class=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"net...application.internal.application.Application"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&lt;/run&gt;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&lt;/application&gt;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  <a:endParaRPr lang="en-US" sz="1600" dirty="0">
              <a:solidFill>
                <a:srgbClr val="00008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PDE tooling for plugin.xml is providing an “Extensions” tab for displaying and editing the extensions: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Extensions (2)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969" y="2302559"/>
            <a:ext cx="7383527" cy="2848281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61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u="sng" dirty="0" err="1" smtClean="0"/>
              <a:t>Developing</a:t>
            </a:r>
            <a:r>
              <a:rPr lang="de-DE" u="sng" dirty="0" smtClean="0"/>
              <a:t> </a:t>
            </a:r>
            <a:r>
              <a:rPr lang="de-DE" u="sng" dirty="0" err="1" smtClean="0"/>
              <a:t>OSGi</a:t>
            </a:r>
            <a:endParaRPr lang="de-DE" u="sng" dirty="0" smtClean="0"/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</a:t>
            </a:r>
            <a:r>
              <a:rPr lang="de-DE" u="sng" dirty="0" err="1" smtClean="0"/>
              <a:t>OSGi</a:t>
            </a:r>
            <a:endParaRPr lang="de-DE" u="sng" dirty="0" smtClean="0"/>
          </a:p>
          <a:p>
            <a:r>
              <a:rPr lang="de-DE" u="sng" dirty="0" err="1" smtClean="0"/>
              <a:t>Developing</a:t>
            </a:r>
            <a:r>
              <a:rPr lang="de-DE" u="sng" dirty="0" smtClean="0"/>
              <a:t> RCP</a:t>
            </a:r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RCP</a:t>
            </a:r>
          </a:p>
          <a:p>
            <a:r>
              <a:rPr lang="de-DE" u="sng" dirty="0" err="1" smtClean="0"/>
              <a:t>Eclipse</a:t>
            </a:r>
            <a:r>
              <a:rPr lang="de-DE" u="sng" dirty="0" smtClean="0"/>
              <a:t> Modeling (EMF &amp; GMF)</a:t>
            </a:r>
          </a:p>
          <a:p>
            <a:r>
              <a:rPr lang="de-DE" u="sng" dirty="0" smtClean="0"/>
              <a:t>EMF Professional</a:t>
            </a:r>
          </a:p>
          <a:p>
            <a:r>
              <a:rPr lang="de-DE" u="sng" dirty="0" err="1" smtClean="0"/>
              <a:t>Graphical</a:t>
            </a:r>
            <a:r>
              <a:rPr lang="de-DE" u="sng" dirty="0" smtClean="0"/>
              <a:t> Modeling </a:t>
            </a:r>
            <a:r>
              <a:rPr lang="de-DE" u="sng" dirty="0" err="1" smtClean="0"/>
              <a:t>with</a:t>
            </a:r>
            <a:r>
              <a:rPr lang="de-DE" u="sng" dirty="0" smtClean="0"/>
              <a:t> GMF</a:t>
            </a:r>
          </a:p>
          <a:p>
            <a:r>
              <a:rPr lang="de-DE" u="sng" dirty="0" smtClean="0"/>
              <a:t>Model-</a:t>
            </a:r>
            <a:r>
              <a:rPr lang="de-DE" u="sng" dirty="0" err="1" smtClean="0"/>
              <a:t>Driven</a:t>
            </a:r>
            <a:r>
              <a:rPr lang="de-DE" u="sng" dirty="0" smtClean="0"/>
              <a:t> Development </a:t>
            </a:r>
            <a:r>
              <a:rPr lang="de-DE" u="sng" dirty="0" err="1" smtClean="0"/>
              <a:t>with</a:t>
            </a:r>
            <a:r>
              <a:rPr lang="de-DE" u="sng" dirty="0" smtClean="0"/>
              <a:t> </a:t>
            </a:r>
            <a:r>
              <a:rPr lang="de-DE" u="sng" dirty="0" err="1" smtClean="0"/>
              <a:t>Eclipse</a:t>
            </a:r>
            <a:r>
              <a:rPr lang="de-DE" u="sng" dirty="0" smtClean="0"/>
              <a:t> Modeling</a:t>
            </a:r>
          </a:p>
          <a:p>
            <a:r>
              <a:rPr lang="de-DE" u="sng" dirty="0" smtClean="0"/>
              <a:t>MDD in </a:t>
            </a:r>
            <a:r>
              <a:rPr lang="de-DE" u="sng" dirty="0" err="1" smtClean="0"/>
              <a:t>the</a:t>
            </a:r>
            <a:r>
              <a:rPr lang="de-DE" u="sng" dirty="0" smtClean="0"/>
              <a:t> </a:t>
            </a:r>
            <a:r>
              <a:rPr lang="de-DE" u="sng" dirty="0" err="1" smtClean="0"/>
              <a:t>context</a:t>
            </a:r>
            <a:r>
              <a:rPr lang="de-DE" u="sng" dirty="0" smtClean="0"/>
              <a:t> </a:t>
            </a:r>
            <a:r>
              <a:rPr lang="de-DE" u="sng" dirty="0" err="1" smtClean="0"/>
              <a:t>of</a:t>
            </a:r>
            <a:r>
              <a:rPr lang="de-DE" u="sng" dirty="0" smtClean="0"/>
              <a:t> Software Engineering </a:t>
            </a:r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MDD </a:t>
            </a:r>
            <a:r>
              <a:rPr lang="de-DE" u="sng" dirty="0" err="1" smtClean="0"/>
              <a:t>with</a:t>
            </a:r>
            <a:r>
              <a:rPr lang="de-DE" u="sng" dirty="0" smtClean="0"/>
              <a:t> </a:t>
            </a:r>
            <a:r>
              <a:rPr lang="de-DE" u="sng" dirty="0" err="1" smtClean="0"/>
              <a:t>Eclipse</a:t>
            </a:r>
            <a:r>
              <a:rPr lang="de-DE" u="sng" dirty="0" smtClean="0"/>
              <a:t> Modeling </a:t>
            </a:r>
            <a:r>
              <a:rPr lang="de-DE" u="sng" dirty="0" err="1" smtClean="0"/>
              <a:t>and</a:t>
            </a:r>
            <a:r>
              <a:rPr lang="de-DE" u="sng" dirty="0" smtClean="0"/>
              <a:t> </a:t>
            </a:r>
            <a:r>
              <a:rPr lang="de-DE" u="sng" dirty="0" err="1" smtClean="0"/>
              <a:t>openArchitectureWare</a:t>
            </a:r>
            <a:endParaRPr lang="de-DE" u="sng" dirty="0" smtClean="0"/>
          </a:p>
          <a:p>
            <a:r>
              <a:rPr lang="de-DE" u="sng" dirty="0" smtClean="0"/>
              <a:t>Administration Training</a:t>
            </a:r>
          </a:p>
          <a:p>
            <a:r>
              <a:rPr lang="de-DE" u="sng" dirty="0" err="1" smtClean="0"/>
              <a:t>Architecture</a:t>
            </a:r>
            <a:r>
              <a:rPr lang="de-DE" u="sng" dirty="0" smtClean="0"/>
              <a:t> Training</a:t>
            </a:r>
          </a:p>
          <a:p>
            <a:r>
              <a:rPr lang="de-DE" u="sng" dirty="0" smtClean="0"/>
              <a:t>Developer Training</a:t>
            </a:r>
          </a:p>
          <a:p>
            <a:r>
              <a:rPr lang="de-DE" u="sng" dirty="0" err="1" smtClean="0"/>
              <a:t>Eclipse</a:t>
            </a:r>
            <a:r>
              <a:rPr lang="de-DE" u="sng" dirty="0" smtClean="0"/>
              <a:t> SOA Workshop</a:t>
            </a:r>
          </a:p>
          <a:p>
            <a:r>
              <a:rPr lang="de-DE" u="sng" dirty="0" smtClean="0"/>
              <a:t>HYPERIC System Administration Training</a:t>
            </a:r>
          </a:p>
          <a:p>
            <a:r>
              <a:rPr lang="de-DE" u="sng" dirty="0" err="1" smtClean="0"/>
              <a:t>Methodology</a:t>
            </a:r>
            <a:r>
              <a:rPr lang="de-DE" u="sng" dirty="0" smtClean="0"/>
              <a:t> Training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Our Training Classes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5538"/>
            <a:ext cx="8229600" cy="4788107"/>
          </a:xfrm>
        </p:spPr>
        <p:txBody>
          <a:bodyPr lIns="90000" tIns="46800" rIns="90000" bIns="46800">
            <a:spAutoFit/>
          </a:bodyPr>
          <a:lstStyle/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Action Bars (Menus, Toolbars, Actions)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Status line (</a:t>
            </a:r>
            <a:r>
              <a:rPr lang="en-GB" dirty="0" err="1" smtClean="0"/>
              <a:t>IContributionItem</a:t>
            </a:r>
            <a:r>
              <a:rPr lang="en-GB" dirty="0" smtClean="0"/>
              <a:t>)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Views, Editors, Perspectives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Parts Action Bars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Wizards (New-, Export-, Import-)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Key bindings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Intros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Preference pages</a:t>
            </a:r>
          </a:p>
          <a:p>
            <a:pPr marL="339725" indent="-339725" defTabSz="449263" eaLnBrk="1" hangingPunct="1">
              <a:lnSpc>
                <a:spcPct val="12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…and many more</a:t>
            </a: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3027"/>
            <a:ext cx="8143932" cy="525401"/>
          </a:xfrm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smtClean="0"/>
              <a:t>Contributable Workbench Window components</a:t>
            </a:r>
          </a:p>
        </p:txBody>
      </p:sp>
    </p:spTree>
    <p:extLst>
      <p:ext uri="{BB962C8B-B14F-4D97-AF65-F5344CB8AC3E}">
        <p14:creationId xmlns:p14="http://schemas.microsoft.com/office/powerpoint/2010/main" val="3068466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of extension points are provided by the Eclipse platform</a:t>
            </a:r>
          </a:p>
          <a:p>
            <a:r>
              <a:rPr lang="en-US" dirty="0" smtClean="0"/>
              <a:t>Go to the Eclipse Help (Manu Help / Help Contents) and get an overview at: </a:t>
            </a:r>
            <a:br>
              <a:rPr lang="en-US" dirty="0" smtClean="0"/>
            </a:br>
            <a:r>
              <a:rPr lang="en-US" dirty="0" smtClean="0"/>
              <a:t>“Platform Plug-in Developer Guide &gt; Reference &gt; Extension Points Reference”</a:t>
            </a:r>
          </a:p>
          <a:p>
            <a:r>
              <a:rPr lang="en-US" dirty="0" smtClean="0"/>
              <a:t>Take a deeper look at one important extension point: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Look at the Extension Point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 “Contributing to Eclipse” by Erich Gamma and Kent Beck</a:t>
            </a:r>
          </a:p>
          <a:p>
            <a:r>
              <a:rPr lang="en-US" dirty="0" smtClean="0"/>
              <a:t>Article “</a:t>
            </a:r>
            <a:r>
              <a:rPr lang="en-US" dirty="0" smtClean="0">
                <a:hlinkClick r:id="rId2"/>
              </a:rPr>
              <a:t>A Comparison of Eclipse Extensions and OSGi Services</a:t>
            </a:r>
            <a:r>
              <a:rPr lang="en-US" dirty="0" smtClean="0"/>
              <a:t>” by Neil Bartlett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3891020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#02 Objective: Start and configure RCP app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47" y="1267691"/>
            <a:ext cx="6228248" cy="4671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7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/>
              <a:t>... is provided by the extension point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org.eclipse.core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runtime.applications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“id” attribute names the application</a:t>
            </a:r>
          </a:p>
          <a:p>
            <a:pPr lvl="1"/>
            <a:r>
              <a:rPr lang="en-US" dirty="0" smtClean="0"/>
              <a:t>The “class” attribute provides an IApplication-implementation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Entry Point for Applications ...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468152" y="2858681"/>
            <a:ext cx="8207696" cy="2141099"/>
            <a:chOff x="468152" y="3071810"/>
            <a:chExt cx="8207696" cy="2141099"/>
          </a:xfrm>
        </p:grpSpPr>
        <p:sp>
          <p:nvSpPr>
            <p:cNvPr id="5" name="Textfeld 4"/>
            <p:cNvSpPr txBox="1"/>
            <p:nvPr/>
          </p:nvSpPr>
          <p:spPr>
            <a:xfrm>
              <a:off x="468152" y="3071810"/>
              <a:ext cx="8207696" cy="2141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&lt;extension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id=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"application"</a:t>
              </a: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point=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"org.eclipse.core.runtime.applications"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&lt;application&gt;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&lt;run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class=</a:t>
              </a:r>
              <a:r>
                <a:rPr lang="en-US" sz="1600" dirty="0" smtClean="0">
                  <a:solidFill>
                    <a:srgbClr val="008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"net...application.internal.application.Application"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&lt;/run&gt;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0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  </a:t>
              </a: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&lt;/application&gt;</a:t>
              </a:r>
            </a:p>
            <a:p>
              <a:pPr>
                <a:lnSpc>
                  <a:spcPct val="104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</a:pPr>
              <a:r>
                <a:rPr lang="en-US" sz="1600" dirty="0" smtClean="0">
                  <a:solidFill>
                    <a:srgbClr val="000080"/>
                  </a:solidFill>
                  <a:latin typeface="Courier New" pitchFamily="49" charset="0"/>
                  <a:ea typeface="Monaco" pitchFamily="49" charset="0"/>
                  <a:cs typeface="Courier New" pitchFamily="49" charset="0"/>
                </a:rPr>
                <a:t>&lt;/extension&gt;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1812235" y="3096098"/>
              <a:ext cx="2045385" cy="31654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246177" y="4114800"/>
              <a:ext cx="7261009" cy="31565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creates the workbench</a:t>
            </a:r>
          </a:p>
          <a:p>
            <a:r>
              <a:rPr lang="en-US" dirty="0" smtClean="0"/>
              <a:t>... must implement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IApplication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 Class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28027" y="2214554"/>
            <a:ext cx="7487947" cy="3676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Application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implements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IApplication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Object start(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IApplicationContext context){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Display display = PlatformUI.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createDisplay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try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returnCode = PlatformUI.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createAndRunWorkbench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(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    display,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ApplicationWorkbenchAdvisor());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(returnCode == PlatformUI.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RETURN_RESTART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IApplication.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EXIT_RESTART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IApplication.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EXIT_OK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finally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    display.dispose();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    }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ea typeface="Monaco" pitchFamily="49" charset="0"/>
              <a:cs typeface="Courier New" pitchFamily="49" charset="0"/>
            </a:endParaRPr>
          </a:p>
          <a:p>
            <a:pPr>
              <a:lnSpc>
                <a:spcPct val="104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stop() {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r>
              <a:rPr lang="en-US" dirty="0" smtClean="0"/>
              <a:t>Step 1: Create a new plug-in</a:t>
            </a:r>
          </a:p>
          <a:p>
            <a:pPr lvl="1"/>
            <a:r>
              <a:rPr lang="en-US" dirty="0" smtClean="0"/>
              <a:t>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net.eclipsetraining.contacts.ui.application</a:t>
            </a:r>
            <a:endParaRPr lang="en-US" dirty="0" smtClean="0"/>
          </a:p>
          <a:p>
            <a:pPr lvl="1"/>
            <a:r>
              <a:rPr lang="en-US" dirty="0" smtClean="0"/>
              <a:t>Do contribute to the UI (check)</a:t>
            </a:r>
          </a:p>
          <a:p>
            <a:pPr lvl="2"/>
            <a:r>
              <a:rPr lang="en-US" dirty="0" smtClean="0"/>
              <a:t>This automatically adds dependencies to 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org.eclipse.core.runtime </a:t>
            </a:r>
            <a:r>
              <a:rPr lang="en-US" dirty="0" smtClean="0">
                <a:sym typeface="Wingdings" pitchFamily="2" charset="2"/>
              </a:rPr>
              <a:t>and 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</a:t>
            </a:r>
            <a:endParaRPr lang="en-US" dirty="0" smtClean="0"/>
          </a:p>
          <a:p>
            <a:pPr lvl="1"/>
            <a:r>
              <a:rPr lang="en-US" dirty="0" smtClean="0"/>
              <a:t>Do create a rich client application (check)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/>
              <a:t>Use the “Hello RCP”  template</a:t>
            </a:r>
          </a:p>
          <a:p>
            <a:pPr lvl="1"/>
            <a:r>
              <a:rPr lang="en-US" dirty="0" smtClean="0"/>
              <a:t>Application window title: “Contacts” </a:t>
            </a:r>
          </a:p>
          <a:p>
            <a:pPr lvl="1"/>
            <a:r>
              <a:rPr lang="en-US" dirty="0" smtClean="0"/>
              <a:t>Inspect the plug-in manifest and the generated classes: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MANIFEST.MF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plugin.xml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Application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*Advisor 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*Perspective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an RCP Application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 Customize the generated plug-in</a:t>
            </a:r>
          </a:p>
          <a:p>
            <a:pPr lvl="1"/>
            <a:r>
              <a:rPr lang="en-US" dirty="0" smtClean="0"/>
              <a:t>Change the name attribute of the perspective to “Default Perspective”</a:t>
            </a:r>
          </a:p>
          <a:p>
            <a:pPr lvl="1"/>
            <a:r>
              <a:rPr lang="en-US" dirty="0" smtClean="0"/>
              <a:t>Apply the necessary changes in order to save the workbench state (see slides of previous chapter “The Workbench”)</a:t>
            </a:r>
          </a:p>
          <a:p>
            <a:pPr lvl="1"/>
            <a:endParaRPr lang="en-US" dirty="0"/>
          </a:p>
          <a:p>
            <a:r>
              <a:rPr lang="en-US" dirty="0" smtClean="0"/>
              <a:t>Step 3: Create initial menu structure</a:t>
            </a:r>
          </a:p>
          <a:p>
            <a:pPr lvl="1"/>
            <a:r>
              <a:rPr lang="en-US" dirty="0" smtClean="0"/>
              <a:t>Use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ApplicationActionBarAdvisor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factories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:</a:t>
            </a:r>
          </a:p>
          <a:p>
            <a:pPr lvl="2"/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org.eclipse.ui.actions.ActionFactory</a:t>
            </a:r>
            <a:endParaRPr lang="de-DE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org.eclipse.ui.actions.ContributionItemFactory</a:t>
            </a:r>
            <a:endParaRPr lang="de-DE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an RCP Application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Create and configure the run configuration</a:t>
            </a:r>
          </a:p>
          <a:p>
            <a:pPr lvl="1"/>
            <a:r>
              <a:rPr lang="en-US" dirty="0" smtClean="0"/>
              <a:t>In the manifest editor click the icon     or the link “Launch an Eclipse application”</a:t>
            </a:r>
          </a:p>
          <a:p>
            <a:pPr lvl="1"/>
            <a:r>
              <a:rPr lang="en-US" dirty="0" smtClean="0"/>
              <a:t>Open the “Run configurations ...” menu and select the current run configuration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Uncheck a plug-in of the target platform on the “Plug-ins” tab and press “Run”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Observe the error and fix it by clicking “Add required Plug-ins“</a:t>
            </a:r>
          </a:p>
          <a:p>
            <a:pPr lvl="1"/>
            <a:r>
              <a:rPr lang="en-US" dirty="0" smtClean="0"/>
              <a:t>Save the fixed run configuration: “Common tab” / “Save as” / “Shared file”, select the project 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net.eclipsetraining.contacts.ui.application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an RCP Application (2)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0" y="1581197"/>
            <a:ext cx="2286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Please contact us for details: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Eclipse Training Alliance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c/o CC3 GmbH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 smtClean="0"/>
              <a:t>Jörn</a:t>
            </a:r>
            <a:r>
              <a:rPr lang="en-US" dirty="0" smtClean="0"/>
              <a:t> </a:t>
            </a:r>
            <a:r>
              <a:rPr lang="en-US" dirty="0" err="1" smtClean="0"/>
              <a:t>Weigle</a:t>
            </a: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Götzenbergstr</a:t>
            </a:r>
            <a:r>
              <a:rPr lang="en-US" dirty="0"/>
              <a:t>. 34</a:t>
            </a: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D- 70329 </a:t>
            </a:r>
            <a:r>
              <a:rPr lang="en-US" dirty="0" smtClean="0"/>
              <a:t>Stuttgart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Phone </a:t>
            </a:r>
            <a:r>
              <a:rPr lang="en-US" dirty="0"/>
              <a:t>+49 711 2203536</a:t>
            </a:r>
            <a:endParaRPr lang="en-US" dirty="0" smtClean="0"/>
          </a:p>
          <a:p>
            <a:pPr>
              <a:spcBef>
                <a:spcPct val="0"/>
              </a:spcBef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accent2"/>
                </a:solidFill>
              </a:rPr>
              <a:t>www.eclipse-training.net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Contact Europe</a:t>
            </a:r>
            <a:endParaRPr lang="en-US" dirty="0"/>
          </a:p>
        </p:txBody>
      </p:sp>
      <p:pic>
        <p:nvPicPr>
          <p:cNvPr id="7" name="Grafik 6" descr="screenshot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3803" y="1205867"/>
            <a:ext cx="4463310" cy="385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spcBef>
                <a:spcPts val="1200"/>
              </a:spcBef>
            </a:pPr>
            <a:r>
              <a:rPr lang="en-US" sz="2000" dirty="0" smtClean="0"/>
              <a:t>Step 5: Clearing workspace data directory</a:t>
            </a:r>
          </a:p>
          <a:p>
            <a:pPr marL="800100" lvl="3" indent="-342900">
              <a:spcBef>
                <a:spcPts val="1200"/>
              </a:spcBef>
            </a:pPr>
            <a:r>
              <a:rPr lang="en-US" sz="1800" dirty="0" smtClean="0"/>
              <a:t>The workspace data directory holds the application’s workbench state of previous sessions</a:t>
            </a:r>
          </a:p>
          <a:p>
            <a:pPr marL="800100" lvl="3" indent="-342900">
              <a:spcBef>
                <a:spcPts val="1200"/>
              </a:spcBef>
            </a:pPr>
            <a:r>
              <a:rPr lang="en-US" sz="1800" dirty="0" smtClean="0"/>
              <a:t>You can clear this directory before launching an application</a:t>
            </a:r>
          </a:p>
          <a:p>
            <a:pPr marL="800100" lvl="3" indent="-342900">
              <a:spcBef>
                <a:spcPts val="1200"/>
              </a:spcBef>
            </a:pPr>
            <a:r>
              <a:rPr lang="en-US" sz="1800" dirty="0" smtClean="0"/>
              <a:t>See “Workspace Data” on the “Main” tab of the launch configuration</a:t>
            </a:r>
          </a:p>
          <a:p>
            <a:pPr marL="800100" lvl="3" indent="-342900">
              <a:spcBef>
                <a:spcPts val="1200"/>
              </a:spcBef>
            </a:pPr>
            <a:r>
              <a:rPr lang="en-US" sz="1800" dirty="0" smtClean="0"/>
              <a:t>Check the effects on workbench state when reopening the application (e.g. change the size of the workbench window)</a:t>
            </a:r>
          </a:p>
          <a:p>
            <a:pPr marL="1257300" lvl="4" indent="-342900">
              <a:spcBef>
                <a:spcPts val="1200"/>
              </a:spcBef>
            </a:pPr>
            <a:r>
              <a:rPr lang="en-US" sz="1600" dirty="0" smtClean="0"/>
              <a:t>Hint: make sure that the workbench save-and-restore behavior is enabled (see previous chapter; slide “The Workbench Advisor…”)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an RCP Application (3)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WorkbenchWindowAdvisor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in order to:</a:t>
            </a:r>
          </a:p>
          <a:p>
            <a:pPr lvl="1"/>
            <a:r>
              <a:rPr lang="en-US" dirty="0" smtClean="0"/>
              <a:t>Change the window title</a:t>
            </a:r>
          </a:p>
          <a:p>
            <a:pPr lvl="1"/>
            <a:r>
              <a:rPr lang="en-US" dirty="0" smtClean="0"/>
              <a:t>Change the window size</a:t>
            </a:r>
          </a:p>
          <a:p>
            <a:r>
              <a:rPr lang="en-US" dirty="0" smtClean="0"/>
              <a:t>Try some refactorings, e.g. rename the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Perspective</a:t>
            </a:r>
            <a:r>
              <a:rPr lang="en-US" dirty="0" smtClean="0"/>
              <a:t> into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DefaultPerspective</a:t>
            </a:r>
          </a:p>
          <a:p>
            <a:pPr lvl="1"/>
            <a:r>
              <a:rPr lang="en-US" dirty="0" smtClean="0"/>
              <a:t>Try various refactoring options and check the result: Is the application still running? If not, why?</a:t>
            </a:r>
          </a:p>
          <a:p>
            <a:r>
              <a:rPr lang="en-US" dirty="0" smtClean="0"/>
              <a:t>Try to create a run configuration from scratch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4348211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#03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70" y="1473619"/>
            <a:ext cx="5509644" cy="414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7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standalone</a:t>
            </a:r>
            <a:r>
              <a:rPr lang="en-US" dirty="0" smtClean="0"/>
              <a:t> program built with Eclipse RCP</a:t>
            </a:r>
          </a:p>
          <a:p>
            <a:pPr lvl="1"/>
            <a:r>
              <a:rPr lang="en-US" dirty="0" smtClean="0"/>
              <a:t>Application plug-ins</a:t>
            </a:r>
          </a:p>
          <a:p>
            <a:pPr lvl="1"/>
            <a:r>
              <a:rPr lang="en-US" dirty="0" smtClean="0"/>
              <a:t>Necessary RCP plug-ins</a:t>
            </a:r>
          </a:p>
          <a:p>
            <a:pPr lvl="1"/>
            <a:r>
              <a:rPr lang="en-US" dirty="0" smtClean="0"/>
              <a:t>Optionally a Java runtime environment</a:t>
            </a:r>
          </a:p>
          <a:p>
            <a:r>
              <a:rPr lang="en-US" dirty="0" smtClean="0"/>
              <a:t>... 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branded</a:t>
            </a:r>
            <a:r>
              <a:rPr lang="en-US" dirty="0" smtClean="0"/>
              <a:t> individually</a:t>
            </a:r>
          </a:p>
          <a:p>
            <a:pPr lvl="1"/>
            <a:r>
              <a:rPr lang="en-US" dirty="0" smtClean="0"/>
              <a:t>Labels: Window title, launcher name</a:t>
            </a:r>
          </a:p>
          <a:p>
            <a:pPr lvl="1"/>
            <a:r>
              <a:rPr lang="en-US" dirty="0" smtClean="0"/>
              <a:t>Icons: Window title bar, launcher, application window, task bar </a:t>
            </a:r>
          </a:p>
          <a:p>
            <a:pPr lvl="1"/>
            <a:r>
              <a:rPr lang="en-US" dirty="0" smtClean="0"/>
              <a:t>Splash screen</a:t>
            </a:r>
          </a:p>
          <a:p>
            <a:pPr lvl="1"/>
            <a:r>
              <a:rPr lang="en-US" dirty="0" smtClean="0"/>
              <a:t>About image and text</a:t>
            </a:r>
          </a:p>
          <a:p>
            <a:pPr lvl="1"/>
            <a:r>
              <a:rPr lang="en-US" dirty="0" smtClean="0"/>
              <a:t>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Eclipse Product 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org.eclipse.core.runtime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. products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product always references an application.</a:t>
            </a:r>
          </a:p>
          <a:p>
            <a:r>
              <a:rPr lang="en-US" dirty="0" smtClean="0"/>
              <a:t>This information is used at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Product is defined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633535" y="1983394"/>
            <a:ext cx="5876930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&lt;extension id=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"product“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         point=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"org.eclipse.core.runtime.products"</a:t>
            </a:r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&gt;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&lt;product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  application=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"net...application.application“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  name=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"Contacts the RCP Way"</a:t>
            </a:r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&gt;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  &lt;property name=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"appName“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              value=</a:t>
            </a:r>
            <a:r>
              <a:rPr lang="en-US" sz="1400" dirty="0" smtClean="0">
                <a:solidFill>
                  <a:srgbClr val="008000"/>
                </a:solidFill>
                <a:latin typeface="Courier New"/>
              </a:rPr>
              <a:t>"Contacts the RCP Way"</a:t>
            </a:r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&gt;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&lt;/property&gt;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&lt;/product&gt;</a:t>
            </a:r>
          </a:p>
          <a:p>
            <a:r>
              <a:rPr lang="en-US" sz="1400" dirty="0" smtClean="0">
                <a:solidFill>
                  <a:srgbClr val="000080"/>
                </a:solidFill>
                <a:latin typeface="Courier New"/>
              </a:rPr>
              <a:t>&lt;/extension&gt;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1200"/>
              </a:spcBef>
            </a:pPr>
            <a:r>
              <a:rPr lang="en-US" dirty="0" smtClean="0"/>
              <a:t>... through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product configuration </a:t>
            </a:r>
            <a:r>
              <a:rPr lang="en-US" dirty="0" smtClean="0"/>
              <a:t>file: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&lt;NAME&gt;.product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Product is configured ...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370" y="1714488"/>
            <a:ext cx="7795260" cy="404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for the extension: </a:t>
            </a:r>
          </a:p>
          <a:p>
            <a:pPr lvl="1"/>
            <a:r>
              <a:rPr lang="en-US" dirty="0" smtClean="0"/>
              <a:t>Product and application ID</a:t>
            </a:r>
          </a:p>
          <a:p>
            <a:pPr lvl="1"/>
            <a:r>
              <a:rPr lang="en-US" dirty="0" smtClean="0"/>
              <a:t>Product name</a:t>
            </a:r>
          </a:p>
          <a:p>
            <a:r>
              <a:rPr lang="en-US" dirty="0" smtClean="0"/>
              <a:t>Lists all plug-ins the product consists of</a:t>
            </a:r>
          </a:p>
          <a:p>
            <a:r>
              <a:rPr lang="en-US" dirty="0" smtClean="0"/>
              <a:t>Configures launching:</a:t>
            </a:r>
          </a:p>
          <a:p>
            <a:pPr lvl="1"/>
            <a:r>
              <a:rPr lang="en-US" dirty="0" smtClean="0"/>
              <a:t>Launcher name and icon</a:t>
            </a:r>
          </a:p>
          <a:p>
            <a:pPr lvl="1"/>
            <a:r>
              <a:rPr lang="en-US" dirty="0" smtClean="0"/>
              <a:t>Launching and JVM arguments</a:t>
            </a:r>
          </a:p>
          <a:p>
            <a:pPr lvl="1"/>
            <a:r>
              <a:rPr lang="en-US" dirty="0" smtClean="0"/>
              <a:t>Optionally specifies a JRE to be packaged and used</a:t>
            </a:r>
          </a:p>
          <a:p>
            <a:r>
              <a:rPr lang="en-US" dirty="0" smtClean="0"/>
              <a:t>Branding:</a:t>
            </a:r>
          </a:p>
          <a:p>
            <a:pPr lvl="1"/>
            <a:r>
              <a:rPr lang="en-US" dirty="0" smtClean="0"/>
              <a:t>Splash screen</a:t>
            </a:r>
          </a:p>
          <a:p>
            <a:pPr lvl="1"/>
            <a:r>
              <a:rPr lang="en-US" dirty="0" smtClean="0"/>
              <a:t>Window images</a:t>
            </a:r>
          </a:p>
          <a:p>
            <a:pPr lvl="1"/>
            <a:r>
              <a:rPr lang="en-US" dirty="0" smtClean="0"/>
              <a:t>About dialog</a:t>
            </a:r>
          </a:p>
          <a:p>
            <a:pPr lvl="1"/>
            <a:r>
              <a:rPr lang="en-US" dirty="0" smtClean="0"/>
              <a:t>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Configuration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product configuration can be placed “anywhere”:</a:t>
            </a:r>
          </a:p>
          <a:p>
            <a:pPr lvl="1"/>
            <a:r>
              <a:rPr lang="en-US" dirty="0" smtClean="0"/>
              <a:t>Only used by PDE and PDE build</a:t>
            </a:r>
          </a:p>
          <a:p>
            <a:pPr lvl="1"/>
            <a:r>
              <a:rPr lang="en-US" dirty="0" smtClean="0"/>
              <a:t>No need to be exported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product extension has to be defined in a plug-in manifest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Tip: Do not edit the product extension manually! </a:t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Synchronize</a:t>
            </a:r>
            <a:r>
              <a:rPr lang="en-US" dirty="0" smtClean="0"/>
              <a:t> it from the product configuration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wrapped up</a:t>
            </a:r>
            <a:endParaRPr lang="en-US" dirty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1640974" y="4051822"/>
            <a:ext cx="5529309" cy="1603388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Hint: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If you want to provide different brandings of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your application create an extra plug-in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per product.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is supported through the product export wizard: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a Product ...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828" y="1838325"/>
            <a:ext cx="6560344" cy="397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Eclipse RCP architectural fundamentals</a:t>
            </a:r>
          </a:p>
          <a:p>
            <a:r>
              <a:rPr lang="en-US" dirty="0" smtClean="0"/>
              <a:t>Learn how to properly design Eclipse RCP user interfaces</a:t>
            </a:r>
          </a:p>
          <a:p>
            <a:r>
              <a:rPr lang="en-US" dirty="0" smtClean="0"/>
              <a:t>Learn how to use RCP multiple APIs and Extension-Points</a:t>
            </a:r>
          </a:p>
          <a:p>
            <a:r>
              <a:rPr lang="en-US" dirty="0" smtClean="0"/>
              <a:t>Learn how to test and deliver the product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Goal: develop Contacts Manager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00" y="3037924"/>
            <a:ext cx="3998924" cy="299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1: Create a new plug-in for the product</a:t>
            </a:r>
          </a:p>
          <a:p>
            <a:pPr lvl="1"/>
            <a:r>
              <a:rPr lang="en-US" dirty="0" smtClean="0"/>
              <a:t>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product</a:t>
            </a:r>
            <a:endParaRPr lang="en-US" dirty="0" smtClean="0"/>
          </a:p>
          <a:p>
            <a:r>
              <a:rPr lang="en-US" dirty="0" err="1"/>
              <a:t>Ster</a:t>
            </a:r>
            <a:r>
              <a:rPr lang="en-US" dirty="0"/>
              <a:t> </a:t>
            </a:r>
            <a:r>
              <a:rPr lang="en-US" dirty="0" smtClean="0"/>
              <a:t>2: </a:t>
            </a:r>
            <a:r>
              <a:rPr lang="en-US" dirty="0"/>
              <a:t>Create a Feature </a:t>
            </a:r>
          </a:p>
          <a:p>
            <a:pPr lvl="1"/>
            <a:r>
              <a:rPr lang="en-US" dirty="0"/>
              <a:t>Name: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net.eclipsetraining.contacts.feature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Include all </a:t>
            </a:r>
            <a:r>
              <a:rPr lang="en-US" dirty="0" smtClean="0">
                <a:cs typeface="Courier New" pitchFamily="49" charset="0"/>
              </a:rPr>
              <a:t>relevant </a:t>
            </a:r>
            <a:r>
              <a:rPr lang="en-US" dirty="0">
                <a:cs typeface="Courier New" pitchFamily="49" charset="0"/>
              </a:rPr>
              <a:t>workspace plug-ins into the feature:</a:t>
            </a:r>
          </a:p>
          <a:p>
            <a:pPr lvl="2"/>
            <a:r>
              <a:rPr lang="de-DE" dirty="0" smtClean="0">
                <a:latin typeface="Courier New" pitchFamily="49" charset="0"/>
                <a:cs typeface="Courier New" pitchFamily="49" charset="0"/>
              </a:rPr>
              <a:t>net.eclipsetraining.contacts.core</a:t>
            </a:r>
          </a:p>
          <a:p>
            <a:pPr lvl="2"/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net.eclipsetraining.contacts.ui.application</a:t>
            </a:r>
            <a:endParaRPr lang="de-DE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de-DE" dirty="0" err="1">
                <a:latin typeface="Courier New" pitchFamily="49" charset="0"/>
                <a:cs typeface="Courier New" pitchFamily="49" charset="0"/>
              </a:rPr>
              <a:t>net.eclipsetraining.contacts.ui.product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Step 3: Create a product configuration file</a:t>
            </a:r>
          </a:p>
          <a:p>
            <a:pPr lvl="1"/>
            <a:r>
              <a:rPr lang="en-US" dirty="0" smtClean="0"/>
              <a:t>Select the product project and open the new Product Configuration wizard</a:t>
            </a:r>
          </a:p>
          <a:p>
            <a:pPr lvl="1"/>
            <a:r>
              <a:rPr lang="en-US" dirty="0" smtClean="0"/>
              <a:t>File name: “contacts”</a:t>
            </a:r>
          </a:p>
          <a:p>
            <a:pPr lvl="1"/>
            <a:r>
              <a:rPr lang="en-US" dirty="0" smtClean="0"/>
              <a:t>Select “Create … with basic settings”</a:t>
            </a:r>
            <a:endParaRPr lang="en-US" sz="16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smtClean="0"/>
              <a:t>Press “Finish”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 Product 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4: Create a new Product Definition</a:t>
            </a:r>
          </a:p>
          <a:p>
            <a:pPr lvl="1"/>
            <a:r>
              <a:rPr lang="en-US" dirty="0" smtClean="0"/>
              <a:t>Press Product Definition </a:t>
            </a:r>
            <a:r>
              <a:rPr lang="en-US" dirty="0" smtClean="0">
                <a:sym typeface="Wingdings" pitchFamily="2" charset="2"/>
              </a:rPr>
              <a:t> New in the Product editor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Fill out the fields:</a:t>
            </a:r>
          </a:p>
          <a:p>
            <a:pPr lvl="1"/>
            <a:endParaRPr lang="en-US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 Product (2)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95" y="2356845"/>
            <a:ext cx="3928395" cy="343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5: Make sure your product is based on Features: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6: Add Features into the Product (Tab “Dependencies”):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net.eclipsetraining.contacts.feature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org.eclipse.rcp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Step 7: </a:t>
            </a:r>
            <a:r>
              <a:rPr lang="en-US" dirty="0"/>
              <a:t>Launch the product</a:t>
            </a:r>
          </a:p>
          <a:p>
            <a:pPr lvl="1"/>
            <a:r>
              <a:rPr lang="en-US" dirty="0"/>
              <a:t>Press “Synchronize” on the overview tab and “Launch an Eclipse application”</a:t>
            </a:r>
          </a:p>
          <a:p>
            <a:r>
              <a:rPr lang="en-US" dirty="0"/>
              <a:t>Step </a:t>
            </a:r>
            <a:r>
              <a:rPr lang="en-US" dirty="0" smtClean="0"/>
              <a:t>8: </a:t>
            </a:r>
            <a:r>
              <a:rPr lang="en-US" dirty="0"/>
              <a:t>Export the product</a:t>
            </a:r>
          </a:p>
          <a:p>
            <a:pPr lvl="1"/>
            <a:r>
              <a:rPr lang="en-US" dirty="0"/>
              <a:t>Use “Contacts” as “Root directory”</a:t>
            </a: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Create a Product (3)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308" y="1508296"/>
            <a:ext cx="49053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/>
              <a:t>some changes</a:t>
            </a:r>
          </a:p>
          <a:p>
            <a:pPr lvl="1"/>
            <a:r>
              <a:rPr lang="en-US" dirty="0"/>
              <a:t>Why is the window title still “Contacts”? </a:t>
            </a:r>
            <a:br>
              <a:rPr lang="en-US" dirty="0"/>
            </a:br>
            <a:r>
              <a:rPr lang="en-US" dirty="0"/>
              <a:t>Fix this to show “Contacts the RCP Way”</a:t>
            </a:r>
          </a:p>
          <a:p>
            <a:pPr lvl="1"/>
            <a:r>
              <a:rPr lang="en-US" dirty="0"/>
              <a:t>Set the launcher name to “Contacts”</a:t>
            </a:r>
          </a:p>
          <a:p>
            <a:endParaRPr lang="en-US" dirty="0" smtClean="0"/>
          </a:p>
          <a:p>
            <a:r>
              <a:rPr lang="en-US" dirty="0" smtClean="0"/>
              <a:t>Add a JRE to the product configuration:</a:t>
            </a:r>
          </a:p>
          <a:p>
            <a:pPr lvl="1"/>
            <a:r>
              <a:rPr lang="en-US" dirty="0" smtClean="0"/>
              <a:t>Re-export the product</a:t>
            </a:r>
          </a:p>
          <a:p>
            <a:pPr lvl="1"/>
            <a:r>
              <a:rPr lang="en-US" dirty="0" smtClean="0"/>
              <a:t>Inspect the exported product: Where is the JRE?</a:t>
            </a:r>
          </a:p>
          <a:p>
            <a:endParaRPr lang="en-US" dirty="0" smtClean="0"/>
          </a:p>
          <a:p>
            <a:r>
              <a:rPr lang="en-US" dirty="0" smtClean="0"/>
              <a:t>Add a splash screen (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splash.bmp</a:t>
            </a:r>
            <a:r>
              <a:rPr lang="en-US" dirty="0" smtClean="0"/>
              <a:t>) to the product’s defining plug-in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4805402"/>
            <a:ext cx="3643338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“Hello world!“ the RCP Way </a:t>
            </a:r>
          </a:p>
          <a:p>
            <a:r>
              <a:rPr lang="en-US" dirty="0" smtClean="0"/>
              <a:t>RCP from 10000 Feet </a:t>
            </a:r>
          </a:p>
          <a:p>
            <a:r>
              <a:rPr lang="en-US" dirty="0" smtClean="0"/>
              <a:t>OSGi and Plug-ins </a:t>
            </a:r>
          </a:p>
          <a:p>
            <a:r>
              <a:rPr lang="en-US" dirty="0" smtClean="0"/>
              <a:t>The Workbench</a:t>
            </a:r>
          </a:p>
          <a:p>
            <a:r>
              <a:rPr lang="en-US" dirty="0"/>
              <a:t>Using Extension Points</a:t>
            </a:r>
            <a:endParaRPr lang="en-US" dirty="0" smtClean="0"/>
          </a:p>
          <a:p>
            <a:r>
              <a:rPr lang="en-US" dirty="0" smtClean="0"/>
              <a:t>RCP Applications</a:t>
            </a:r>
          </a:p>
          <a:p>
            <a:r>
              <a:rPr lang="en-US" dirty="0" smtClean="0"/>
              <a:t>Products and Branding</a:t>
            </a:r>
          </a:p>
          <a:p>
            <a:r>
              <a:rPr lang="en-US" dirty="0" smtClean="0"/>
              <a:t>Views</a:t>
            </a:r>
          </a:p>
        </p:txBody>
      </p:sp>
      <p:sp>
        <p:nvSpPr>
          <p:cNvPr id="9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/>
              <a:t>SWT Basics </a:t>
            </a:r>
            <a:endParaRPr lang="en-US" dirty="0" smtClean="0"/>
          </a:p>
          <a:p>
            <a:r>
              <a:rPr lang="en-US" dirty="0" err="1"/>
              <a:t>JFace</a:t>
            </a:r>
            <a:r>
              <a:rPr lang="en-US" dirty="0"/>
              <a:t> Standard Dialogs </a:t>
            </a:r>
            <a:endParaRPr lang="en-US" dirty="0" smtClean="0"/>
          </a:p>
          <a:p>
            <a:r>
              <a:rPr lang="en-US" dirty="0" err="1" smtClean="0"/>
              <a:t>JFace</a:t>
            </a:r>
            <a:r>
              <a:rPr lang="en-US" dirty="0" smtClean="0"/>
              <a:t> </a:t>
            </a:r>
            <a:r>
              <a:rPr lang="en-US" dirty="0"/>
              <a:t>Viewers </a:t>
            </a:r>
          </a:p>
          <a:p>
            <a:r>
              <a:rPr lang="en-US" dirty="0"/>
              <a:t>The Selection Service </a:t>
            </a:r>
          </a:p>
          <a:p>
            <a:r>
              <a:rPr lang="en-US" dirty="0" smtClean="0"/>
              <a:t>Commands</a:t>
            </a:r>
            <a:endParaRPr lang="en-US" dirty="0"/>
          </a:p>
          <a:p>
            <a:r>
              <a:rPr lang="en-US" dirty="0" smtClean="0"/>
              <a:t>Wizards</a:t>
            </a:r>
          </a:p>
          <a:p>
            <a:r>
              <a:rPr lang="en-US" dirty="0" smtClean="0"/>
              <a:t>Editors</a:t>
            </a:r>
            <a:endParaRPr lang="en-US" dirty="0"/>
          </a:p>
          <a:p>
            <a:r>
              <a:rPr lang="en-US" dirty="0" smtClean="0"/>
              <a:t>i18n</a:t>
            </a:r>
            <a:endParaRPr lang="en-US" dirty="0"/>
          </a:p>
          <a:p>
            <a:r>
              <a:rPr lang="en-US" dirty="0"/>
              <a:t>Testing RCP with </a:t>
            </a:r>
            <a:r>
              <a:rPr lang="en-US" dirty="0" err="1" smtClean="0"/>
              <a:t>JUnit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Lab #04 </a:t>
            </a:r>
            <a:r>
              <a:rPr lang="de-DE" dirty="0" err="1" smtClean="0"/>
              <a:t>Objective</a:t>
            </a:r>
            <a:r>
              <a:rPr lang="de-DE" dirty="0" smtClean="0"/>
              <a:t>: </a:t>
            </a:r>
            <a:r>
              <a:rPr lang="de-DE" dirty="0" err="1" smtClean="0"/>
              <a:t>Contribute</a:t>
            </a:r>
            <a:r>
              <a:rPr lang="de-DE" dirty="0" smtClean="0"/>
              <a:t> </a:t>
            </a:r>
            <a:r>
              <a:rPr lang="de-DE" dirty="0" err="1" smtClean="0"/>
              <a:t>views</a:t>
            </a:r>
            <a:endParaRPr lang="de-DE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9" y="1254464"/>
            <a:ext cx="5993980" cy="44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moved and docked </a:t>
            </a:r>
            <a:r>
              <a:rPr lang="en-US" dirty="0" smtClean="0"/>
              <a:t>“anywhere” on the workbench window</a:t>
            </a:r>
          </a:p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stacked</a:t>
            </a:r>
            <a:r>
              <a:rPr lang="en-US" dirty="0" smtClean="0"/>
              <a:t> one over another: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have their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own menu and toolbars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Features (1)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75" y="2240712"/>
            <a:ext cx="5810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uppieren 7"/>
          <p:cNvGrpSpPr/>
          <p:nvPr/>
        </p:nvGrpSpPr>
        <p:grpSpPr>
          <a:xfrm>
            <a:off x="1000125" y="4144866"/>
            <a:ext cx="7143750" cy="500066"/>
            <a:chOff x="1000125" y="4786322"/>
            <a:chExt cx="7143750" cy="500066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0125" y="4791088"/>
              <a:ext cx="714375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Abgerundetes Rechteck 6"/>
            <p:cNvSpPr/>
            <p:nvPr/>
          </p:nvSpPr>
          <p:spPr>
            <a:xfrm>
              <a:off x="5572133" y="4786322"/>
              <a:ext cx="1857388" cy="50006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Features (2)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detached</a:t>
            </a:r>
            <a:r>
              <a:rPr lang="en-US" dirty="0" smtClean="0"/>
              <a:t> from the workbench window: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622" y="1714488"/>
            <a:ext cx="7568756" cy="419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fast</a:t>
            </a:r>
            <a:r>
              <a:rPr lang="en-US" dirty="0" smtClean="0"/>
              <a:t> views: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Features (3)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196578" y="1707374"/>
            <a:ext cx="6750844" cy="4293394"/>
            <a:chOff x="1196578" y="1707374"/>
            <a:chExt cx="6750844" cy="4293394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6578" y="1707374"/>
              <a:ext cx="6750844" cy="429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Abgerundetes Rechteck 5"/>
            <p:cNvSpPr/>
            <p:nvPr/>
          </p:nvSpPr>
          <p:spPr>
            <a:xfrm>
              <a:off x="7687340" y="2368063"/>
              <a:ext cx="212652" cy="72601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... through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“class” attribute specifies an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IViewPart</a:t>
            </a:r>
            <a:r>
              <a:rPr lang="en-US" dirty="0" smtClean="0">
                <a:sym typeface="Wingdings" pitchFamily="2" charset="2"/>
              </a:rPr>
              <a:t>-implementation</a:t>
            </a:r>
          </a:p>
          <a:p>
            <a:pPr lvl="1"/>
            <a:r>
              <a:rPr lang="en-US" dirty="0" smtClean="0"/>
              <a:t>The “id” attribute is later used to reference the view</a:t>
            </a:r>
          </a:p>
          <a:p>
            <a:pPr lvl="1"/>
            <a:r>
              <a:rPr lang="en-US" dirty="0" smtClean="0"/>
              <a:t>The “name” attribute defines the label shown in the workbench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are contributed ...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702464" y="3113382"/>
            <a:ext cx="5739072" cy="2141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&lt;extension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point=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"org.eclipse.ui.views"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&lt;view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class=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"net...listview.internal.ListView"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id=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"net...listview.views.listview"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name=</a:t>
            </a:r>
            <a:r>
              <a:rPr lang="en-US" sz="1600" dirty="0" smtClean="0">
                <a:solidFill>
                  <a:srgbClr val="008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"Contact List"&gt;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... 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&lt;/view&gt;</a:t>
            </a:r>
          </a:p>
          <a:p>
            <a:pPr lvl="0" defTabSz="449263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dirty="0" smtClean="0">
                <a:solidFill>
                  <a:srgbClr val="000080"/>
                </a:solidFill>
                <a:latin typeface="Courier New" pitchFamily="49" charset="0"/>
                <a:ea typeface="Monaco" pitchFamily="49" charset="0"/>
                <a:cs typeface="Courier New" pitchFamily="49" charset="0"/>
              </a:rPr>
              <a:t>&lt;/extension&gt;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A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TA - Task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TA - Basic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TA - More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 Training Alliance</Template>
  <TotalTime>0</TotalTime>
  <Words>9992</Words>
  <Application>Microsoft Office PowerPoint</Application>
  <PresentationFormat>Bildschirmpräsentation (4:3)</PresentationFormat>
  <Paragraphs>1938</Paragraphs>
  <Slides>211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211</vt:i4>
      </vt:variant>
    </vt:vector>
  </HeadingPairs>
  <TitlesOfParts>
    <vt:vector size="215" baseType="lpstr">
      <vt:lpstr>ETA</vt:lpstr>
      <vt:lpstr>ETA - Task</vt:lpstr>
      <vt:lpstr>ETA - Basic</vt:lpstr>
      <vt:lpstr>ETA - More</vt:lpstr>
      <vt:lpstr>Developing with  Eclipse Rich Client Platform (RCP)</vt:lpstr>
      <vt:lpstr>Agenda</vt:lpstr>
      <vt:lpstr>About me: Ilya Shinkarenko</vt:lpstr>
      <vt:lpstr>About me: Alexey Aristov</vt:lpstr>
      <vt:lpstr>About the Eclipse Training Alliance</vt:lpstr>
      <vt:lpstr>The Partners</vt:lpstr>
      <vt:lpstr>Our Training Classes</vt:lpstr>
      <vt:lpstr>Contact Europe</vt:lpstr>
      <vt:lpstr>Training Goal: develop Contacts Manager</vt:lpstr>
      <vt:lpstr>Philosophy</vt:lpstr>
      <vt:lpstr>About You</vt:lpstr>
      <vt:lpstr>Agenda</vt:lpstr>
      <vt:lpstr>Lab #00 Objective: “Hello world!“ the RCP Way</vt:lpstr>
      <vt:lpstr>Task: Get ready for Developing</vt:lpstr>
      <vt:lpstr>Task: Create a “Hello world!” RCP application</vt:lpstr>
      <vt:lpstr>Optional Tasks</vt:lpstr>
      <vt:lpstr>Agenda</vt:lpstr>
      <vt:lpstr>What is Eclipse?</vt:lpstr>
      <vt:lpstr>Why a Rich Client Application?</vt:lpstr>
      <vt:lpstr>Where does Eclipse fit in?</vt:lpstr>
      <vt:lpstr>High-level RCP Architecture 1</vt:lpstr>
      <vt:lpstr>High-level RCP Architecture: Eclipse IDE</vt:lpstr>
      <vt:lpstr>Extensible application vs. Platform</vt:lpstr>
      <vt:lpstr>Further Information</vt:lpstr>
      <vt:lpstr>Agenda</vt:lpstr>
      <vt:lpstr>Lab #01 Objective: </vt:lpstr>
      <vt:lpstr>High-level RCP Architecture</vt:lpstr>
      <vt:lpstr>Modular Architecture</vt:lpstr>
      <vt:lpstr>Eclipse is based on OSGi</vt:lpstr>
      <vt:lpstr>What is a Bundle/Plug-in?</vt:lpstr>
      <vt:lpstr>The Plug-in Development Environment (PDE)</vt:lpstr>
      <vt:lpstr>The Target Platform (1)</vt:lpstr>
      <vt:lpstr>The Target Platform (2)</vt:lpstr>
      <vt:lpstr>The Target Platform (3)</vt:lpstr>
      <vt:lpstr>Task: Set a pre-defined Target Platform</vt:lpstr>
      <vt:lpstr>How does a Plug-in look like?</vt:lpstr>
      <vt:lpstr>The Bundle Manifest (MANIFEST.MF)</vt:lpstr>
      <vt:lpstr>Declaring the public API (1)</vt:lpstr>
      <vt:lpstr>Declaring the public API (2)</vt:lpstr>
      <vt:lpstr>Declaring Bundle Dependencies (1)</vt:lpstr>
      <vt:lpstr>Declaring Bundle Dependencies (2)</vt:lpstr>
      <vt:lpstr>Declaring Bundle Dependencies (3)</vt:lpstr>
      <vt:lpstr>Bundle Dependency Graph</vt:lpstr>
      <vt:lpstr>How does the Bundle Life Cycle look like?</vt:lpstr>
      <vt:lpstr>Task 1: Create a Business Logic Plug-in (1)</vt:lpstr>
      <vt:lpstr>Task 1: Create a Business Logic Plug-in (2)</vt:lpstr>
      <vt:lpstr>Task 2: Implement the Business Logic (1)</vt:lpstr>
      <vt:lpstr>Task 2: Implement the Business Logic (2)</vt:lpstr>
      <vt:lpstr>Task 3: Create a client Plug-in (1)</vt:lpstr>
      <vt:lpstr>Task 3: Create a client Plug-in (2)</vt:lpstr>
      <vt:lpstr>Optional Tasks</vt:lpstr>
      <vt:lpstr>What does the Bundle Life Cycle mean to RCP?</vt:lpstr>
      <vt:lpstr>How many Plug-ins do we need?</vt:lpstr>
      <vt:lpstr>Agenda</vt:lpstr>
      <vt:lpstr>High-level RCP Architecture</vt:lpstr>
      <vt:lpstr>Workbench</vt:lpstr>
      <vt:lpstr>The Workbench Window</vt:lpstr>
      <vt:lpstr>How can the Workbench be configured? </vt:lpstr>
      <vt:lpstr>The Workbench Advisor ...</vt:lpstr>
      <vt:lpstr>The Workbench Window Advisor ...</vt:lpstr>
      <vt:lpstr>Action Bar Advisor</vt:lpstr>
      <vt:lpstr>What is a Perspective?</vt:lpstr>
      <vt:lpstr>Further Information</vt:lpstr>
      <vt:lpstr>Agenda</vt:lpstr>
      <vt:lpstr>High-level RCP Architecture</vt:lpstr>
      <vt:lpstr>What are Extension Points and Extensions?</vt:lpstr>
      <vt:lpstr>Background: The Extension Registry</vt:lpstr>
      <vt:lpstr>Contributing Extensions (1)</vt:lpstr>
      <vt:lpstr>Contributing Extensions (2)</vt:lpstr>
      <vt:lpstr>Contributable Workbench Window components</vt:lpstr>
      <vt:lpstr>Task: Look at the Extension Point Reference</vt:lpstr>
      <vt:lpstr>Further Information</vt:lpstr>
      <vt:lpstr>Agenda</vt:lpstr>
      <vt:lpstr>Lab #02 Objective: Start and configure RCP app</vt:lpstr>
      <vt:lpstr>The Entry Point for Applications ...</vt:lpstr>
      <vt:lpstr>The Application Class ...</vt:lpstr>
      <vt:lpstr>Task: Create an RCP Application (1)</vt:lpstr>
      <vt:lpstr>Task: Create an RCP Application (1)</vt:lpstr>
      <vt:lpstr>Task: Create an RCP Application (2)</vt:lpstr>
      <vt:lpstr>Task: Create an RCP Application (3)</vt:lpstr>
      <vt:lpstr>Optional Tasks</vt:lpstr>
      <vt:lpstr>Agenda</vt:lpstr>
      <vt:lpstr>Lab #03 Objective: configure and export Product</vt:lpstr>
      <vt:lpstr>An Eclipse Product ...</vt:lpstr>
      <vt:lpstr>A Product is defined ...</vt:lpstr>
      <vt:lpstr>A Product is configured ...</vt:lpstr>
      <vt:lpstr>Product Configuration Overview</vt:lpstr>
      <vt:lpstr>Products wrapped up</vt:lpstr>
      <vt:lpstr>Exporting a Product ...</vt:lpstr>
      <vt:lpstr>Task: Create a Product (1)</vt:lpstr>
      <vt:lpstr>Task: Create a Product (2)</vt:lpstr>
      <vt:lpstr>Task: Create a Product (3)</vt:lpstr>
      <vt:lpstr>Optional Tasks</vt:lpstr>
      <vt:lpstr>Agenda</vt:lpstr>
      <vt:lpstr>Lab #04 Objective: Contribute views</vt:lpstr>
      <vt:lpstr>View Features (1)</vt:lpstr>
      <vt:lpstr>View Features (2)</vt:lpstr>
      <vt:lpstr>View Features (3)</vt:lpstr>
      <vt:lpstr>Views are contributed ...</vt:lpstr>
      <vt:lpstr>View Categories ...</vt:lpstr>
      <vt:lpstr>View Implementations</vt:lpstr>
      <vt:lpstr>Task: Add a View to the Application (1)</vt:lpstr>
      <vt:lpstr>Task: Add a View to the Application (2)</vt:lpstr>
      <vt:lpstr>Agenda</vt:lpstr>
      <vt:lpstr>Lab #05 Objective: create an SWT UI form</vt:lpstr>
      <vt:lpstr>High-level RCP Architecture</vt:lpstr>
      <vt:lpstr>What is SWT?</vt:lpstr>
      <vt:lpstr>SWT on different Platforms</vt:lpstr>
      <vt:lpstr>Pros and Cons of SWT</vt:lpstr>
      <vt:lpstr>SWT Widgets (1)</vt:lpstr>
      <vt:lpstr>SWT Widgets (2)</vt:lpstr>
      <vt:lpstr>SWT Widgets (3)</vt:lpstr>
      <vt:lpstr>SWT Widgets (4)</vt:lpstr>
      <vt:lpstr>SWT Widgets (5)</vt:lpstr>
      <vt:lpstr>Task: Look at the Controls in Eclipse Examples</vt:lpstr>
      <vt:lpstr>SWT Widget Hierarchy (1)</vt:lpstr>
      <vt:lpstr>SWT Widget Hierarchy (2)</vt:lpstr>
      <vt:lpstr>The Widget Class ...</vt:lpstr>
      <vt:lpstr>The Control Class ...</vt:lpstr>
      <vt:lpstr>The Composite Class ...</vt:lpstr>
      <vt:lpstr>The Shell Class ...</vt:lpstr>
      <vt:lpstr>The Display Class ...</vt:lpstr>
      <vt:lpstr>The SWT Event Loop</vt:lpstr>
      <vt:lpstr>SWT Layouts (1)</vt:lpstr>
      <vt:lpstr>SWT Layouts (2)</vt:lpstr>
      <vt:lpstr>SWT Layouts (3)</vt:lpstr>
      <vt:lpstr>Task: Look at the Layouts in Eclipse Examples</vt:lpstr>
      <vt:lpstr>Task: Complete the Contact Details View</vt:lpstr>
      <vt:lpstr>SWT Listeners</vt:lpstr>
      <vt:lpstr>Further Information</vt:lpstr>
      <vt:lpstr>Agenda</vt:lpstr>
      <vt:lpstr>High-level RCP Architecture</vt:lpstr>
      <vt:lpstr>What is JFace?</vt:lpstr>
      <vt:lpstr>Standard Dialogs</vt:lpstr>
      <vt:lpstr>Message Dialog</vt:lpstr>
      <vt:lpstr>Task: Try different types of Dialogs</vt:lpstr>
      <vt:lpstr>Agenda</vt:lpstr>
      <vt:lpstr>Lab #07 Objective: display the list of contacts</vt:lpstr>
      <vt:lpstr>JFace Viewers ...</vt:lpstr>
      <vt:lpstr>A Content Viewer ...</vt:lpstr>
      <vt:lpstr>Structured Viewers ...</vt:lpstr>
      <vt:lpstr>The Table Viewer in Detail (1)</vt:lpstr>
      <vt:lpstr>The Table Viewer in Detail (2)</vt:lpstr>
      <vt:lpstr>The Table Viewer in Detail (3)</vt:lpstr>
      <vt:lpstr>Task: Add a Table Viewer to the Application (1)</vt:lpstr>
      <vt:lpstr>Optional Tasks</vt:lpstr>
      <vt:lpstr>Further Information</vt:lpstr>
      <vt:lpstr>Agenda</vt:lpstr>
      <vt:lpstr>Lab #08 Objective: display selected contact details</vt:lpstr>
      <vt:lpstr>Selections</vt:lpstr>
      <vt:lpstr>The Selection Service</vt:lpstr>
      <vt:lpstr>Using the Selection Service</vt:lpstr>
      <vt:lpstr>Task: Use the Selection Service</vt:lpstr>
      <vt:lpstr>Further Information</vt:lpstr>
      <vt:lpstr>Agenda</vt:lpstr>
      <vt:lpstr>The History</vt:lpstr>
      <vt:lpstr>The Present: Commands</vt:lpstr>
      <vt:lpstr>Commands are contributed ...</vt:lpstr>
      <vt:lpstr>Workbench Commands</vt:lpstr>
      <vt:lpstr>Menu Contributions</vt:lpstr>
      <vt:lpstr>Some important Location URI constants</vt:lpstr>
      <vt:lpstr>Menu Contributions – Menus (1)</vt:lpstr>
      <vt:lpstr>Menu Contributions – Menus (2)</vt:lpstr>
      <vt:lpstr>Menu Contributions - Toolbars</vt:lpstr>
      <vt:lpstr>Menu Contributions - Commands</vt:lpstr>
      <vt:lpstr>Handlers are contributed ...</vt:lpstr>
      <vt:lpstr>Handler Activation (1)</vt:lpstr>
      <vt:lpstr>Handler Activation (2)</vt:lpstr>
      <vt:lpstr>Task: create menus and toolbar items</vt:lpstr>
      <vt:lpstr>Optional Tasks</vt:lpstr>
      <vt:lpstr>Further Information</vt:lpstr>
      <vt:lpstr>Agenda</vt:lpstr>
      <vt:lpstr>WizardDialog / Wizard</vt:lpstr>
      <vt:lpstr>JFace Wizards API</vt:lpstr>
      <vt:lpstr>Wizard Page I</vt:lpstr>
      <vt:lpstr>Wizard Page II</vt:lpstr>
      <vt:lpstr>Wizard Page III</vt:lpstr>
      <vt:lpstr>Workbench Wizard Extension Points</vt:lpstr>
      <vt:lpstr>org.eclipse.ui.newWizards</vt:lpstr>
      <vt:lpstr>Lab tasks I</vt:lpstr>
      <vt:lpstr>Lab tasks II</vt:lpstr>
      <vt:lpstr>Agenda</vt:lpstr>
      <vt:lpstr>Lab #11 Objective: implement a contact editor</vt:lpstr>
      <vt:lpstr>Editor Features (1)</vt:lpstr>
      <vt:lpstr>Editor Features (2)</vt:lpstr>
      <vt:lpstr>Editors are contributed ...</vt:lpstr>
      <vt:lpstr>Editors are opened ...</vt:lpstr>
      <vt:lpstr>The dirty State</vt:lpstr>
      <vt:lpstr>Task: Add an Editor to the Application (1)</vt:lpstr>
      <vt:lpstr>Task: Add an Editor to the Application (2)</vt:lpstr>
      <vt:lpstr>Task: Add an Editor to the Application (3)</vt:lpstr>
      <vt:lpstr>Agenda</vt:lpstr>
      <vt:lpstr>What means i18n (for RCP)?</vt:lpstr>
      <vt:lpstr>i18n of Java Classes ...</vt:lpstr>
      <vt:lpstr>Externalize Strings “the Eclipse Way” ...</vt:lpstr>
      <vt:lpstr>Externalize Strings</vt:lpstr>
      <vt:lpstr>i18n of Manifest Files (1)</vt:lpstr>
      <vt:lpstr>i18n of Manifest Files (2)</vt:lpstr>
      <vt:lpstr>i18n of Manifest Files (3)</vt:lpstr>
      <vt:lpstr>Fragment Bundles</vt:lpstr>
      <vt:lpstr>Localization through Fragments</vt:lpstr>
      <vt:lpstr>Task: Apply i18n to the Application</vt:lpstr>
      <vt:lpstr>Further Information</vt:lpstr>
      <vt:lpstr>Agenda</vt:lpstr>
      <vt:lpstr>JUnit in the Eclipse Universe</vt:lpstr>
      <vt:lpstr>Options for plug-in testing</vt:lpstr>
      <vt:lpstr>Testing with Fragments</vt:lpstr>
      <vt:lpstr>Task: Add JUnit Tests to the Application</vt:lpstr>
      <vt:lpstr>Further Information</vt:lpstr>
      <vt:lpstr>Wrap-up</vt:lpstr>
      <vt:lpstr>License</vt:lpstr>
    </vt:vector>
  </TitlesOfParts>
  <Company>WeigleWilczek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Rich Client Platform (RCP)</dc:title>
  <dc:creator>Heiko Seeberger</dc:creator>
  <cp:lastModifiedBy>shinych</cp:lastModifiedBy>
  <cp:revision>375</cp:revision>
  <cp:lastPrinted>2011-10-10T21:04:25Z</cp:lastPrinted>
  <dcterms:created xsi:type="dcterms:W3CDTF">2008-07-25T07:36:30Z</dcterms:created>
  <dcterms:modified xsi:type="dcterms:W3CDTF">2011-10-20T09:14:51Z</dcterms:modified>
</cp:coreProperties>
</file>